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3" r:id="rId4"/>
  </p:sldMasterIdLst>
  <p:notesMasterIdLst>
    <p:notesMasterId r:id="rId15"/>
  </p:notesMasterIdLst>
  <p:handoutMasterIdLst>
    <p:handoutMasterId r:id="rId16"/>
  </p:handoutMasterIdLst>
  <p:sldIdLst>
    <p:sldId id="295" r:id="rId5"/>
    <p:sldId id="312" r:id="rId6"/>
    <p:sldId id="324" r:id="rId7"/>
    <p:sldId id="322" r:id="rId8"/>
    <p:sldId id="316" r:id="rId9"/>
    <p:sldId id="323" r:id="rId10"/>
    <p:sldId id="321" r:id="rId11"/>
    <p:sldId id="317" r:id="rId12"/>
    <p:sldId id="320" r:id="rId13"/>
    <p:sldId id="325" r:id="rId1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F03DAEF-072C-4DB9-B57C-CD6446BD469F}" v="20" dt="2023-08-26T03:00:12.75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6061" autoAdjust="0"/>
    <p:restoredTop sz="84606" autoAdjust="0"/>
  </p:normalViewPr>
  <p:slideViewPr>
    <p:cSldViewPr>
      <p:cViewPr varScale="1">
        <p:scale>
          <a:sx n="114" d="100"/>
          <a:sy n="114" d="100"/>
        </p:scale>
        <p:origin x="2214" y="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87" d="100"/>
          <a:sy n="87" d="100"/>
        </p:scale>
        <p:origin x="3840" y="6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FDF131B4-601C-EB2B-5DCC-38C997511AF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CA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C0734648-9587-FD91-2674-54E77EAA8E1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4A276C-C8C7-41FC-B3C5-F74399ADF9AE}" type="datetimeFigureOut">
              <a:rPr lang="fr-CA" smtClean="0"/>
              <a:t>2023-09-12</a:t>
            </a:fld>
            <a:endParaRPr lang="fr-CA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8B59FDF9-CDA4-E6D2-5648-AA5A0183F86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CA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BC32710F-6E95-5EB4-32D6-93E6645F8D7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8CEA80-5519-4B8F-8FDC-D384E3625A3F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43919210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CA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F5989B-BEEB-44CD-87AD-B6538A7B97EB}" type="datetimeFigureOut">
              <a:rPr lang="fr-CA" smtClean="0"/>
              <a:t>2023-09-12</a:t>
            </a:fld>
            <a:endParaRPr lang="fr-CA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CA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CA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A351AB-BCAF-4C9E-BDF8-E0DA0A6F531C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40530792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6CF72B-A107-4B02-B623-16533A5AECF5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053059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accent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CC2F-2933-4A9B-8BAD-E1C8B14E68F8}" type="datetimeFigureOut">
              <a:rPr lang="en-US" smtClean="0"/>
              <a:t>9/12/2023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91004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CC2F-2933-4A9B-8BAD-E1C8B14E68F8}" type="datetimeFigureOut">
              <a:rPr lang="en-US" smtClean="0"/>
              <a:t>9/12/2023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9740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4779"/>
            <a:ext cx="1971675" cy="5757421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4779"/>
            <a:ext cx="5800725" cy="5757420"/>
          </a:xfrm>
        </p:spPr>
        <p:txBody>
          <a:bodyPr vert="eaVert" lIns="45720" tIns="0" rIns="45720" bIns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CC2F-2933-4A9B-8BAD-E1C8B14E68F8}" type="datetimeFigureOut">
              <a:rPr lang="en-US" smtClean="0"/>
              <a:t>9/12/2023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5340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Slide Light"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CC2F-2933-4A9B-8BAD-E1C8B14E68F8}" type="datetimeFigureOut">
              <a:rPr lang="en-US" smtClean="0"/>
              <a:t>9/12/2023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  <p:pic>
        <p:nvPicPr>
          <p:cNvPr id="7" name="Picture 6" hidden="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76200" y="228600"/>
            <a:ext cx="9067800" cy="761999"/>
          </a:xfrm>
        </p:spPr>
        <p:txBody>
          <a:bodyPr>
            <a:noAutofit/>
          </a:bodyPr>
          <a:lstStyle>
            <a:lvl1pPr algn="ctr">
              <a:defRPr sz="4800" b="1"/>
            </a:lvl1pPr>
          </a:lstStyle>
          <a:p>
            <a:r>
              <a:rPr lang="fr-FR" dirty="0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1568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Main Slide Light">
    <p:bg>
      <p:bgPr>
        <a:gradFill flip="none" rotWithShape="1">
          <a:gsLst>
            <a:gs pos="0">
              <a:schemeClr val="accent1">
                <a:lumMod val="40000"/>
                <a:lumOff val="60000"/>
              </a:schemeClr>
            </a:gs>
            <a:gs pos="100000">
              <a:schemeClr val="accent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CC2F-2933-4A9B-8BAD-E1C8B14E68F8}" type="datetimeFigureOut">
              <a:rPr lang="en-US" smtClean="0"/>
              <a:t>9/12/2023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  <p:pic>
        <p:nvPicPr>
          <p:cNvPr id="7" name="Picture 6" hidden="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76200" y="228601"/>
            <a:ext cx="9067800" cy="609600"/>
          </a:xfrm>
        </p:spPr>
        <p:txBody>
          <a:bodyPr>
            <a:noAutofit/>
          </a:bodyPr>
          <a:lstStyle>
            <a:lvl1pPr algn="ctr">
              <a:defRPr sz="480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820262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Main Slide Light"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CC2F-2933-4A9B-8BAD-E1C8B14E68F8}" type="datetimeFigureOut">
              <a:rPr lang="en-US" smtClean="0"/>
              <a:t>9/12/2023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  <p:pic>
        <p:nvPicPr>
          <p:cNvPr id="7" name="Picture 6" hidden="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76200" y="76200"/>
            <a:ext cx="9067800" cy="762001"/>
          </a:xfrm>
        </p:spPr>
        <p:txBody>
          <a:bodyPr>
            <a:noAutofit/>
          </a:bodyPr>
          <a:lstStyle>
            <a:lvl1pPr algn="ctr">
              <a:defRPr sz="4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>
          <a:xfrm>
            <a:off x="76200" y="1143000"/>
            <a:ext cx="8991600" cy="51054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75053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ABF9CC2F-2933-4A9B-8BAD-E1C8B14E68F8}" type="datetimeFigureOut">
              <a:rPr lang="en-US" smtClean="0"/>
              <a:t>9/12/2023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  <p:sp>
        <p:nvSpPr>
          <p:cNvPr id="5" name="Picture Placeholder 10">
            <a:extLst>
              <a:ext uri="{FF2B5EF4-FFF2-40B4-BE49-F238E27FC236}">
                <a16:creationId xmlns:a16="http://schemas.microsoft.com/office/drawing/2014/main" id="{8F92268E-F4FE-4F13-AAEC-0DF65D4078D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53022" y="2492896"/>
            <a:ext cx="1840839" cy="1847088"/>
          </a:xfrm>
          <a:custGeom>
            <a:avLst/>
            <a:gdLst/>
            <a:ahLst/>
            <a:cxnLst/>
            <a:rect l="l" t="t" r="r" b="b"/>
            <a:pathLst>
              <a:path w="1840839" h="1847088">
                <a:moveTo>
                  <a:pt x="918449" y="0"/>
                </a:moveTo>
                <a:cubicBezTo>
                  <a:pt x="1427871" y="0"/>
                  <a:pt x="1840839" y="413485"/>
                  <a:pt x="1840839" y="923544"/>
                </a:cubicBezTo>
                <a:cubicBezTo>
                  <a:pt x="1840839" y="1433603"/>
                  <a:pt x="1427871" y="1847088"/>
                  <a:pt x="918449" y="1847088"/>
                </a:cubicBezTo>
                <a:cubicBezTo>
                  <a:pt x="447642" y="1847088"/>
                  <a:pt x="59220" y="1493914"/>
                  <a:pt x="3818" y="1037637"/>
                </a:cubicBezTo>
                <a:cubicBezTo>
                  <a:pt x="1032" y="1004431"/>
                  <a:pt x="0" y="970804"/>
                  <a:pt x="0" y="936856"/>
                </a:cubicBezTo>
                <a:cubicBezTo>
                  <a:pt x="0" y="883494"/>
                  <a:pt x="2550" y="830926"/>
                  <a:pt x="8392" y="779443"/>
                </a:cubicBezTo>
                <a:cubicBezTo>
                  <a:pt x="76429" y="337736"/>
                  <a:pt x="458047" y="0"/>
                  <a:pt x="918449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r>
              <a:rPr lang="fr-FR"/>
              <a:t>Cliquez sur l'icône pour ajouter une image</a:t>
            </a:r>
            <a:endParaRPr lang="en-GB"/>
          </a:p>
        </p:txBody>
      </p:sp>
      <p:sp>
        <p:nvSpPr>
          <p:cNvPr id="6" name="Picture Placeholder 10">
            <a:extLst>
              <a:ext uri="{FF2B5EF4-FFF2-40B4-BE49-F238E27FC236}">
                <a16:creationId xmlns:a16="http://schemas.microsoft.com/office/drawing/2014/main" id="{D35B94BD-67D7-49C5-85DF-FA485925D75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649981" y="2456109"/>
            <a:ext cx="1844234" cy="1847088"/>
          </a:xfrm>
          <a:custGeom>
            <a:avLst/>
            <a:gdLst/>
            <a:ahLst/>
            <a:cxnLst/>
            <a:rect l="l" t="t" r="r" b="b"/>
            <a:pathLst>
              <a:path w="1844234" h="1847088">
                <a:moveTo>
                  <a:pt x="922245" y="0"/>
                </a:moveTo>
                <a:cubicBezTo>
                  <a:pt x="1412855" y="0"/>
                  <a:pt x="1814003" y="383510"/>
                  <a:pt x="1841810" y="867517"/>
                </a:cubicBezTo>
                <a:lnTo>
                  <a:pt x="1844234" y="931506"/>
                </a:lnTo>
                <a:cubicBezTo>
                  <a:pt x="1840329" y="1437901"/>
                  <a:pt x="1429013" y="1847088"/>
                  <a:pt x="922245" y="1847088"/>
                </a:cubicBezTo>
                <a:cubicBezTo>
                  <a:pt x="413788" y="1847088"/>
                  <a:pt x="1421" y="1435170"/>
                  <a:pt x="0" y="926445"/>
                </a:cubicBezTo>
                <a:lnTo>
                  <a:pt x="884" y="903134"/>
                </a:lnTo>
                <a:cubicBezTo>
                  <a:pt x="10926" y="402490"/>
                  <a:pt x="419641" y="0"/>
                  <a:pt x="922245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r>
              <a:rPr lang="fr-FR"/>
              <a:t>Cliquez sur l'icône pour ajouter une image</a:t>
            </a:r>
            <a:endParaRPr lang="en-GB"/>
          </a:p>
        </p:txBody>
      </p:sp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B9C63130-5433-41F3-9F07-3C30B086908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743066" y="2461363"/>
            <a:ext cx="1836540" cy="1847088"/>
          </a:xfrm>
          <a:custGeom>
            <a:avLst/>
            <a:gdLst/>
            <a:ahLst/>
            <a:cxnLst/>
            <a:rect l="l" t="t" r="r" b="b"/>
            <a:pathLst>
              <a:path w="1836540" h="1847088">
                <a:moveTo>
                  <a:pt x="914150" y="0"/>
                </a:moveTo>
                <a:cubicBezTo>
                  <a:pt x="1423572" y="0"/>
                  <a:pt x="1836540" y="413485"/>
                  <a:pt x="1836540" y="923544"/>
                </a:cubicBezTo>
                <a:cubicBezTo>
                  <a:pt x="1836540" y="1433603"/>
                  <a:pt x="1423572" y="1847088"/>
                  <a:pt x="914150" y="1847088"/>
                </a:cubicBezTo>
                <a:cubicBezTo>
                  <a:pt x="469147" y="1847088"/>
                  <a:pt x="97747" y="1531567"/>
                  <a:pt x="11033" y="1111750"/>
                </a:cubicBezTo>
                <a:cubicBezTo>
                  <a:pt x="3372" y="1052932"/>
                  <a:pt x="0" y="992627"/>
                  <a:pt x="0" y="931272"/>
                </a:cubicBezTo>
                <a:cubicBezTo>
                  <a:pt x="0" y="860203"/>
                  <a:pt x="4524" y="790542"/>
                  <a:pt x="14226" y="722903"/>
                </a:cubicBezTo>
                <a:cubicBezTo>
                  <a:pt x="105174" y="309249"/>
                  <a:pt x="473592" y="0"/>
                  <a:pt x="914150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r>
              <a:rPr lang="fr-FR"/>
              <a:t>Cliquez sur l'icône pour ajouter une image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63250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40000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40000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40000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Main Slide Light">
    <p:bg>
      <p:bgPr>
        <a:gradFill flip="none" rotWithShape="1">
          <a:gsLst>
            <a:gs pos="0">
              <a:schemeClr val="accent1">
                <a:lumMod val="40000"/>
                <a:lumOff val="60000"/>
              </a:schemeClr>
            </a:gs>
            <a:gs pos="100000">
              <a:schemeClr val="accent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CC2F-2933-4A9B-8BAD-E1C8B14E68F8}" type="datetimeFigureOut">
              <a:rPr lang="en-US" smtClean="0"/>
              <a:t>9/12/2023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  <p:pic>
        <p:nvPicPr>
          <p:cNvPr id="7" name="Picture 6" hidden="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76200" y="228601"/>
            <a:ext cx="9067800" cy="685800"/>
          </a:xfrm>
        </p:spPr>
        <p:txBody>
          <a:bodyPr>
            <a:normAutofit/>
          </a:bodyPr>
          <a:lstStyle>
            <a:lvl1pPr algn="ctr">
              <a:defRPr sz="320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76200" y="1219200"/>
            <a:ext cx="8991600" cy="5069805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011946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Main Slide Light">
    <p:bg>
      <p:bgPr>
        <a:gradFill flip="none" rotWithShape="1">
          <a:gsLst>
            <a:gs pos="0">
              <a:schemeClr val="accent1">
                <a:lumMod val="40000"/>
                <a:lumOff val="60000"/>
              </a:schemeClr>
            </a:gs>
            <a:gs pos="100000">
              <a:schemeClr val="accent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CC2F-2933-4A9B-8BAD-E1C8B14E68F8}" type="datetimeFigureOut">
              <a:rPr lang="en-US" smtClean="0"/>
              <a:t>9/12/2023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  <p:pic>
        <p:nvPicPr>
          <p:cNvPr id="7" name="Picture 6" hidden="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76200" y="228601"/>
            <a:ext cx="9067800" cy="838200"/>
          </a:xfrm>
        </p:spPr>
        <p:txBody>
          <a:bodyPr>
            <a:normAutofit/>
          </a:bodyPr>
          <a:lstStyle>
            <a:lvl1pPr algn="ctr">
              <a:defRPr sz="48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457200" y="1219200"/>
            <a:ext cx="8458200" cy="4899025"/>
          </a:xfrm>
        </p:spPr>
        <p:txBody>
          <a:bodyPr>
            <a:normAutofit/>
          </a:bodyPr>
          <a:lstStyle>
            <a:lvl1pPr marL="342900" indent="-342900" algn="l">
              <a:buFont typeface="Arial" panose="020B0604020202020204" pitchFamily="34" charset="0"/>
              <a:buChar char="•"/>
              <a:defRPr sz="2400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33522925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Main Slide Light"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CC2F-2933-4A9B-8BAD-E1C8B14E68F8}" type="datetimeFigureOut">
              <a:rPr lang="en-US" smtClean="0"/>
              <a:t>9/12/2023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  <p:pic>
        <p:nvPicPr>
          <p:cNvPr id="7" name="Picture 6" hidden="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76200" y="228601"/>
            <a:ext cx="9067800" cy="838200"/>
          </a:xfrm>
        </p:spPr>
        <p:txBody>
          <a:bodyPr>
            <a:normAutofit/>
          </a:bodyPr>
          <a:lstStyle>
            <a:lvl1pPr algn="ctr"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>
          <a:xfrm>
            <a:off x="0" y="1143000"/>
            <a:ext cx="9144000" cy="496691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011235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CC2F-2933-4A9B-8BAD-E1C8B14E68F8}" type="datetimeFigureOut">
              <a:rPr lang="en-US" smtClean="0"/>
              <a:t>9/12/2023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2199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accent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CC2F-2933-4A9B-8BAD-E1C8B14E68F8}" type="datetimeFigureOut">
              <a:rPr lang="en-US" smtClean="0"/>
              <a:t>9/12/2023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82756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702301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205345"/>
            <a:ext cx="3703320" cy="4663749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205346"/>
            <a:ext cx="3703320" cy="466375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CC2F-2933-4A9B-8BAD-E1C8B14E68F8}" type="datetimeFigureOut">
              <a:rPr lang="en-US" smtClean="0"/>
              <a:t>9/12/2023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7125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8023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5504" y="1182565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012445"/>
            <a:ext cx="3703320" cy="3856649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5984" y="1182565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012445"/>
            <a:ext cx="3703320" cy="3856649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CC2F-2933-4A9B-8BAD-E1C8B14E68F8}" type="datetimeFigureOut">
              <a:rPr lang="en-US" smtClean="0"/>
              <a:t>9/12/2023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2847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CC2F-2933-4A9B-8BAD-E1C8B14E68F8}" type="datetimeFigureOut">
              <a:rPr lang="en-US" smtClean="0"/>
              <a:t>9/12/2023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5265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CC2F-2933-4A9B-8BAD-E1C8B14E68F8}" type="datetimeFigureOut">
              <a:rPr lang="en-US" smtClean="0"/>
              <a:t>9/12/2023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81200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0237" y="731520"/>
            <a:ext cx="5009393" cy="525780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ABF9CC2F-2933-4A9B-8BAD-E1C8B14E68F8}" type="datetimeFigureOut">
              <a:rPr lang="en-US" smtClean="0"/>
              <a:t>9/12/2023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5993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9520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59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CC2F-2933-4A9B-8BAD-E1C8B14E68F8}" type="datetimeFigureOut">
              <a:rPr lang="en-US" smtClean="0"/>
              <a:t>9/12/2023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8531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914400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5"/>
            <a:ext cx="9144001" cy="65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5"/>
            <a:ext cx="7543800" cy="70230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189998"/>
            <a:ext cx="7543801" cy="4679096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ABF9CC2F-2933-4A9B-8BAD-E1C8B14E68F8}" type="datetimeFigureOut">
              <a:rPr lang="en-US" smtClean="0"/>
              <a:t>9/12/2023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822959" y="1089452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16506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  <p:sldLayoutId id="2147483677" r:id="rId14"/>
    <p:sldLayoutId id="2147483678" r:id="rId15"/>
    <p:sldLayoutId id="2147483680" r:id="rId16"/>
    <p:sldLayoutId id="2147483681" r:id="rId17"/>
    <p:sldLayoutId id="2147483661" r:id="rId18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itle 48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9520" cy="822960"/>
          </a:xfrm>
        </p:spPr>
        <p:txBody>
          <a:bodyPr anchor="b">
            <a:normAutofit/>
          </a:bodyPr>
          <a:lstStyle/>
          <a:p>
            <a:r>
              <a:rPr lang="en-US" err="1">
                <a:ln w="19050" cap="rnd" cmpd="sng">
                  <a:solidFill>
                    <a:schemeClr val="tx1"/>
                  </a:solidFill>
                </a:ln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a:rPr>
              <a:t>Programmation</a:t>
            </a:r>
            <a:r>
              <a:rPr lang="en-US">
                <a:ln w="19050" cap="rnd" cmpd="sng">
                  <a:solidFill>
                    <a:schemeClr val="tx1"/>
                  </a:solidFill>
                </a:ln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a:rPr>
              <a:t> Web </a:t>
            </a:r>
            <a:r>
              <a:rPr lang="en-US" err="1">
                <a:ln w="19050" cap="rnd" cmpd="sng">
                  <a:solidFill>
                    <a:schemeClr val="tx1"/>
                  </a:solidFill>
                </a:ln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a:rPr>
              <a:t>Transactionnelle</a:t>
            </a:r>
            <a:endParaRPr lang="en-US">
              <a:ln w="19050" cap="rnd">
                <a:solidFill>
                  <a:schemeClr val="tx1"/>
                </a:solidFill>
              </a:ln>
            </a:endParaRPr>
          </a:p>
        </p:txBody>
      </p:sp>
      <p:sp>
        <p:nvSpPr>
          <p:cNvPr id="39" name="Title 48"/>
          <p:cNvSpPr txBox="1">
            <a:spLocks/>
          </p:cNvSpPr>
          <p:nvPr/>
        </p:nvSpPr>
        <p:spPr>
          <a:xfrm>
            <a:off x="822959" y="5907024"/>
            <a:ext cx="7589520" cy="5943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500" dirty="0">
                <a:solidFill>
                  <a:srgbClr val="FFFFFF"/>
                </a:solidFill>
              </a:rPr>
              <a:t>Liaisons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500" dirty="0" err="1">
                <a:solidFill>
                  <a:srgbClr val="FFFFFF"/>
                </a:solidFill>
              </a:rPr>
              <a:t>Propriétés</a:t>
            </a:r>
            <a:r>
              <a:rPr lang="en-US" sz="1500" dirty="0">
                <a:solidFill>
                  <a:srgbClr val="FFFFFF"/>
                </a:solidFill>
              </a:rPr>
              <a:t> de navigation</a:t>
            </a:r>
          </a:p>
        </p:txBody>
      </p:sp>
      <p:pic>
        <p:nvPicPr>
          <p:cNvPr id="5" name="Image 4" descr="Une image contenant texte, fournitures de bureau, stylos et plumes, papeterie&#10;&#10;Description générée automatiquement">
            <a:extLst>
              <a:ext uri="{FF2B5EF4-FFF2-40B4-BE49-F238E27FC236}">
                <a16:creationId xmlns:a16="http://schemas.microsoft.com/office/drawing/2014/main" id="{0EF56B30-7914-0F6C-776A-6543BC061D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453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  <p:bldP spid="3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258B9D3-12C1-47E4-A44D-4602B3AA7EA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CA" dirty="0" err="1"/>
              <a:t>Depuis</a:t>
            </a:r>
            <a:r>
              <a:rPr lang="en-CA" dirty="0"/>
              <a:t> Net 6.0: String null </a:t>
            </a:r>
            <a:r>
              <a:rPr lang="en-CA" dirty="0" err="1"/>
              <a:t>interdit</a:t>
            </a:r>
            <a:endParaRPr lang="en-CA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F97235B4-523C-4B3F-8646-5C0A3AAA9F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3400" y="1143000"/>
            <a:ext cx="7848600" cy="5105400"/>
          </a:xfrm>
        </p:spPr>
        <p:txBody>
          <a:bodyPr/>
          <a:lstStyle/>
          <a:p>
            <a:pPr algn="l"/>
            <a:r>
              <a:rPr lang="en-CA" dirty="0">
                <a:solidFill>
                  <a:schemeClr val="accent2"/>
                </a:solidFill>
              </a:rPr>
              <a:t>Les </a:t>
            </a:r>
            <a:r>
              <a:rPr lang="en-CA" dirty="0" err="1">
                <a:solidFill>
                  <a:schemeClr val="accent2"/>
                </a:solidFill>
              </a:rPr>
              <a:t>propriétés</a:t>
            </a:r>
            <a:r>
              <a:rPr lang="en-CA" dirty="0">
                <a:solidFill>
                  <a:schemeClr val="accent2"/>
                </a:solidFill>
              </a:rPr>
              <a:t> de navigation </a:t>
            </a:r>
            <a:r>
              <a:rPr lang="en-CA" dirty="0" err="1">
                <a:solidFill>
                  <a:schemeClr val="accent2"/>
                </a:solidFill>
              </a:rPr>
              <a:t>provoquent</a:t>
            </a:r>
            <a:r>
              <a:rPr lang="en-CA" dirty="0">
                <a:solidFill>
                  <a:schemeClr val="accent2"/>
                </a:solidFill>
              </a:rPr>
              <a:t> </a:t>
            </a:r>
            <a:r>
              <a:rPr lang="en-CA" dirty="0" err="1">
                <a:solidFill>
                  <a:schemeClr val="accent2"/>
                </a:solidFill>
              </a:rPr>
              <a:t>une</a:t>
            </a:r>
            <a:r>
              <a:rPr lang="en-CA" dirty="0">
                <a:solidFill>
                  <a:schemeClr val="accent2"/>
                </a:solidFill>
              </a:rPr>
              <a:t> </a:t>
            </a:r>
            <a:r>
              <a:rPr lang="en-CA" dirty="0" err="1">
                <a:solidFill>
                  <a:schemeClr val="accent2"/>
                </a:solidFill>
              </a:rPr>
              <a:t>erreur</a:t>
            </a:r>
            <a:r>
              <a:rPr lang="en-CA" dirty="0">
                <a:solidFill>
                  <a:schemeClr val="accent2"/>
                </a:solidFill>
              </a:rPr>
              <a:t> de </a:t>
            </a:r>
            <a:r>
              <a:rPr lang="en-CA" i="1" dirty="0" err="1">
                <a:solidFill>
                  <a:schemeClr val="accent2"/>
                </a:solidFill>
              </a:rPr>
              <a:t>ModelState</a:t>
            </a:r>
            <a:r>
              <a:rPr lang="en-CA" i="1" dirty="0">
                <a:solidFill>
                  <a:schemeClr val="accent2"/>
                </a:solidFill>
              </a:rPr>
              <a:t> INVALID.</a:t>
            </a:r>
          </a:p>
          <a:p>
            <a:pPr algn="l"/>
            <a:r>
              <a:rPr lang="en-CA" dirty="0" err="1">
                <a:solidFill>
                  <a:schemeClr val="accent1"/>
                </a:solidFill>
              </a:rPr>
              <a:t>Ajouter</a:t>
            </a:r>
            <a:r>
              <a:rPr lang="en-CA" dirty="0">
                <a:solidFill>
                  <a:schemeClr val="accent1"/>
                </a:solidFill>
              </a:rPr>
              <a:t> </a:t>
            </a:r>
            <a:r>
              <a:rPr lang="en-CA" dirty="0" err="1">
                <a:solidFill>
                  <a:schemeClr val="accent1"/>
                </a:solidFill>
              </a:rPr>
              <a:t>l’annotation</a:t>
            </a:r>
            <a:r>
              <a:rPr lang="en-CA" dirty="0">
                <a:solidFill>
                  <a:schemeClr val="accent1"/>
                </a:solidFill>
              </a:rPr>
              <a:t> </a:t>
            </a:r>
            <a:r>
              <a:rPr lang="en-CA" i="1" dirty="0">
                <a:solidFill>
                  <a:schemeClr val="accent1"/>
                </a:solidFill>
              </a:rPr>
              <a:t>VALIDATENEVER</a:t>
            </a:r>
            <a:r>
              <a:rPr lang="en-CA" dirty="0">
                <a:solidFill>
                  <a:schemeClr val="accent1"/>
                </a:solidFill>
              </a:rPr>
              <a:t> </a:t>
            </a:r>
            <a:r>
              <a:rPr lang="en-CA" dirty="0" err="1">
                <a:solidFill>
                  <a:schemeClr val="accent1"/>
                </a:solidFill>
              </a:rPr>
              <a:t>afin</a:t>
            </a:r>
            <a:r>
              <a:rPr lang="en-CA" dirty="0">
                <a:solidFill>
                  <a:schemeClr val="accent1"/>
                </a:solidFill>
              </a:rPr>
              <a:t> </a:t>
            </a:r>
            <a:r>
              <a:rPr lang="en-CA" dirty="0" err="1">
                <a:solidFill>
                  <a:schemeClr val="accent1"/>
                </a:solidFill>
              </a:rPr>
              <a:t>d’exclure</a:t>
            </a:r>
            <a:r>
              <a:rPr lang="en-CA" dirty="0">
                <a:solidFill>
                  <a:schemeClr val="accent1"/>
                </a:solidFill>
              </a:rPr>
              <a:t> </a:t>
            </a:r>
            <a:r>
              <a:rPr lang="en-CA" dirty="0" err="1">
                <a:solidFill>
                  <a:schemeClr val="accent1"/>
                </a:solidFill>
              </a:rPr>
              <a:t>ce</a:t>
            </a:r>
            <a:r>
              <a:rPr lang="en-CA" dirty="0">
                <a:solidFill>
                  <a:schemeClr val="accent1"/>
                </a:solidFill>
              </a:rPr>
              <a:t> champ de la validation du </a:t>
            </a:r>
            <a:r>
              <a:rPr lang="en-CA" dirty="0" err="1">
                <a:solidFill>
                  <a:schemeClr val="accent1"/>
                </a:solidFill>
              </a:rPr>
              <a:t>modèle</a:t>
            </a:r>
            <a:r>
              <a:rPr lang="en-CA" dirty="0">
                <a:solidFill>
                  <a:schemeClr val="accent1"/>
                </a:solidFill>
              </a:rPr>
              <a:t>. </a:t>
            </a:r>
          </a:p>
          <a:p>
            <a:pPr algn="l"/>
            <a:endParaRPr lang="en-CA" i="1" dirty="0">
              <a:solidFill>
                <a:schemeClr val="accent2"/>
              </a:solidFill>
            </a:endParaRP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1F6A1135-16F1-4811-B9AF-C916056FCE0D}"/>
              </a:ext>
            </a:extLst>
          </p:cNvPr>
          <p:cNvSpPr txBox="1"/>
          <p:nvPr/>
        </p:nvSpPr>
        <p:spPr>
          <a:xfrm>
            <a:off x="4467568" y="3200400"/>
            <a:ext cx="4303775" cy="1938992"/>
          </a:xfrm>
          <a:prstGeom prst="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r>
              <a:rPr lang="en-CA" sz="12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CA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2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CA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200" dirty="0">
                <a:solidFill>
                  <a:srgbClr val="2B91AF"/>
                </a:solidFill>
                <a:latin typeface="Consolas" panose="020B0609020204030204" pitchFamily="49" charset="0"/>
              </a:rPr>
              <a:t>Subject</a:t>
            </a:r>
            <a:endParaRPr lang="en-CA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CA" sz="12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Id {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get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set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Subject {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get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set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endParaRPr lang="en-US" sz="1200" dirty="0">
              <a:solidFill>
                <a:srgbClr val="00B05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latin typeface="Consolas" panose="020B0609020204030204" pitchFamily="49" charset="0"/>
              </a:rPr>
              <a:t> </a:t>
            </a:r>
            <a:r>
              <a:rPr lang="en-US" sz="1200" dirty="0">
                <a:highlight>
                  <a:srgbClr val="00FFFF"/>
                </a:highlight>
                <a:latin typeface="Consolas" panose="020B0609020204030204" pitchFamily="49" charset="0"/>
              </a:rPr>
              <a:t>[</a:t>
            </a:r>
            <a:r>
              <a:rPr lang="en-US" sz="1200" dirty="0" err="1">
                <a:highlight>
                  <a:srgbClr val="00FFFF"/>
                </a:highlight>
                <a:latin typeface="Consolas" panose="020B0609020204030204" pitchFamily="49" charset="0"/>
              </a:rPr>
              <a:t>ValidateNever</a:t>
            </a:r>
            <a:r>
              <a:rPr lang="en-US" sz="1200" dirty="0">
                <a:highlight>
                  <a:srgbClr val="00FFFF"/>
                </a:highlight>
                <a:latin typeface="Consolas" panose="020B0609020204030204" pitchFamily="49" charset="0"/>
              </a:rPr>
              <a:t>] </a:t>
            </a:r>
          </a:p>
          <a:p>
            <a:r>
              <a:rPr lang="en-US" sz="1200" dirty="0">
                <a:solidFill>
                  <a:srgbClr val="00B050"/>
                </a:solidFill>
                <a:latin typeface="Consolas" panose="020B0609020204030204" pitchFamily="49" charset="0"/>
              </a:rPr>
              <a:t>// </a:t>
            </a:r>
            <a:r>
              <a:rPr lang="en-US" sz="1200" dirty="0" err="1">
                <a:solidFill>
                  <a:srgbClr val="00B050"/>
                </a:solidFill>
                <a:latin typeface="Consolas" panose="020B0609020204030204" pitchFamily="49" charset="0"/>
              </a:rPr>
              <a:t>Propriété</a:t>
            </a:r>
            <a:r>
              <a:rPr lang="en-US" sz="1200" dirty="0">
                <a:solidFill>
                  <a:srgbClr val="00B050"/>
                </a:solidFill>
                <a:latin typeface="Consolas" panose="020B0609020204030204" pitchFamily="49" charset="0"/>
              </a:rPr>
              <a:t> de navigation</a:t>
            </a:r>
          </a:p>
          <a:p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   </a:t>
            </a:r>
            <a:r>
              <a:rPr lang="en-US" sz="1200" dirty="0">
                <a:solidFill>
                  <a:srgbClr val="0000FF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public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ICollection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&lt;Book&gt; Books { </a:t>
            </a:r>
            <a:r>
              <a:rPr lang="en-US" sz="1200" dirty="0">
                <a:solidFill>
                  <a:srgbClr val="0000FF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get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; </a:t>
            </a:r>
            <a:r>
              <a:rPr lang="en-US" sz="1200" dirty="0">
                <a:solidFill>
                  <a:srgbClr val="0000FF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set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; }</a:t>
            </a:r>
          </a:p>
          <a:p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CA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CA" sz="1200" dirty="0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3B796FF2-DA80-4F67-BA20-7E5DADD28F09}"/>
              </a:ext>
            </a:extLst>
          </p:cNvPr>
          <p:cNvSpPr txBox="1"/>
          <p:nvPr/>
        </p:nvSpPr>
        <p:spPr>
          <a:xfrm>
            <a:off x="144057" y="3200400"/>
            <a:ext cx="4079194" cy="2862322"/>
          </a:xfrm>
          <a:prstGeom prst="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r>
              <a:rPr lang="en-CA" sz="12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CA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2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CA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200" dirty="0">
                <a:solidFill>
                  <a:srgbClr val="2B91AF"/>
                </a:solidFill>
                <a:latin typeface="Consolas" panose="020B0609020204030204" pitchFamily="49" charset="0"/>
              </a:rPr>
              <a:t>Book</a:t>
            </a:r>
            <a:endParaRPr lang="en-CA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CA" sz="12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CA" sz="1200" dirty="0">
                <a:solidFill>
                  <a:srgbClr val="000000"/>
                </a:solidFill>
                <a:latin typeface="Consolas" panose="020B0609020204030204" pitchFamily="49" charset="0"/>
              </a:rPr>
              <a:t>  [Key]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Id {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get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set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   public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Title {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get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set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r>
              <a:rPr lang="en-CA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…  </a:t>
            </a:r>
          </a:p>
          <a:p>
            <a:endParaRPr lang="en-CA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CA" sz="1200" dirty="0">
                <a:solidFill>
                  <a:srgbClr val="000000"/>
                </a:solidFill>
                <a:latin typeface="Consolas" panose="020B0609020204030204" pitchFamily="49" charset="0"/>
              </a:rPr>
              <a:t> [</a:t>
            </a:r>
            <a:r>
              <a:rPr lang="en-CA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ForeignKey</a:t>
            </a:r>
            <a:r>
              <a:rPr lang="en-CA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200" dirty="0">
                <a:solidFill>
                  <a:srgbClr val="A31515"/>
                </a:solidFill>
                <a:latin typeface="Consolas" panose="020B0609020204030204" pitchFamily="49" charset="0"/>
              </a:rPr>
              <a:t>"Subject"</a:t>
            </a:r>
            <a:r>
              <a:rPr lang="en-CA" sz="1200" dirty="0">
                <a:solidFill>
                  <a:srgbClr val="000000"/>
                </a:solidFill>
                <a:latin typeface="Consolas" panose="020B0609020204030204" pitchFamily="49" charset="0"/>
              </a:rPr>
              <a:t>)]</a:t>
            </a:r>
          </a:p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 public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Subject_Id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{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get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set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endParaRPr lang="en-US" sz="1200" dirty="0">
              <a:solidFill>
                <a:srgbClr val="00B05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highlight>
                  <a:srgbClr val="00FFFF"/>
                </a:highlight>
                <a:latin typeface="Consolas" panose="020B0609020204030204" pitchFamily="49" charset="0"/>
              </a:rPr>
              <a:t> [</a:t>
            </a:r>
            <a:r>
              <a:rPr lang="en-US" sz="1200" dirty="0" err="1">
                <a:highlight>
                  <a:srgbClr val="00FFFF"/>
                </a:highlight>
                <a:latin typeface="Consolas" panose="020B0609020204030204" pitchFamily="49" charset="0"/>
              </a:rPr>
              <a:t>ValidateNever</a:t>
            </a:r>
            <a:r>
              <a:rPr lang="en-US" sz="1200" dirty="0">
                <a:highlight>
                  <a:srgbClr val="00FFFF"/>
                </a:highlight>
                <a:latin typeface="Consolas" panose="020B0609020204030204" pitchFamily="49" charset="0"/>
              </a:rPr>
              <a:t>] </a:t>
            </a:r>
          </a:p>
          <a:p>
            <a:r>
              <a:rPr lang="en-US" sz="1200" dirty="0">
                <a:solidFill>
                  <a:srgbClr val="00B050"/>
                </a:solidFill>
                <a:latin typeface="Consolas" panose="020B0609020204030204" pitchFamily="49" charset="0"/>
              </a:rPr>
              <a:t>// </a:t>
            </a:r>
            <a:r>
              <a:rPr lang="en-US" sz="1200" dirty="0" err="1">
                <a:solidFill>
                  <a:srgbClr val="00B050"/>
                </a:solidFill>
                <a:latin typeface="Consolas" panose="020B0609020204030204" pitchFamily="49" charset="0"/>
              </a:rPr>
              <a:t>Propriété</a:t>
            </a:r>
            <a:r>
              <a:rPr lang="en-US" sz="1200" dirty="0">
                <a:solidFill>
                  <a:srgbClr val="00B050"/>
                </a:solidFill>
                <a:latin typeface="Consolas" panose="020B0609020204030204" pitchFamily="49" charset="0"/>
              </a:rPr>
              <a:t> de navigation</a:t>
            </a:r>
          </a:p>
          <a:p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   </a:t>
            </a:r>
            <a:r>
              <a:rPr lang="en-US" sz="1200" dirty="0">
                <a:solidFill>
                  <a:srgbClr val="0000FF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public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 Subject 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Subject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 { </a:t>
            </a:r>
            <a:r>
              <a:rPr lang="en-US" sz="1200" dirty="0">
                <a:solidFill>
                  <a:srgbClr val="0000FF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get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; </a:t>
            </a:r>
            <a:r>
              <a:rPr lang="en-US" sz="1200" dirty="0">
                <a:solidFill>
                  <a:srgbClr val="0000FF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set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; }</a:t>
            </a:r>
          </a:p>
          <a:p>
            <a:endParaRPr lang="en-CA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CA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CA" sz="1200" dirty="0"/>
          </a:p>
        </p:txBody>
      </p:sp>
    </p:spTree>
    <p:extLst>
      <p:ext uri="{BB962C8B-B14F-4D97-AF65-F5344CB8AC3E}">
        <p14:creationId xmlns:p14="http://schemas.microsoft.com/office/powerpoint/2010/main" val="14101264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6C8D856-21DD-1349-87B1-2DF5587A57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100" y="2693987"/>
            <a:ext cx="9067800" cy="1470025"/>
          </a:xfrm>
        </p:spPr>
        <p:txBody>
          <a:bodyPr/>
          <a:lstStyle/>
          <a:p>
            <a:r>
              <a:rPr lang="fr-CA" dirty="0"/>
              <a:t>Les relations et propriétés de navigation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913150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DC4D25A-10E1-35DF-DFF0-CA47E62DA91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CA" dirty="0"/>
              <a:t>Propriétés de navigation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C1A4B130-FDDC-6456-9C58-FB56F97A65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800" y="1143000"/>
            <a:ext cx="8534400" cy="4966912"/>
          </a:xfrm>
        </p:spPr>
        <p:txBody>
          <a:bodyPr/>
          <a:lstStyle/>
          <a:p>
            <a:pPr algn="l"/>
            <a:r>
              <a:rPr lang="fr-CA" dirty="0">
                <a:solidFill>
                  <a:schemeClr val="tx1"/>
                </a:solidFill>
              </a:rPr>
              <a:t>Permet de naviguer d’un côté à l’autre de la relation, si elles ont été faites des deux côtés.</a:t>
            </a:r>
          </a:p>
          <a:p>
            <a:pPr algn="l"/>
            <a:r>
              <a:rPr lang="fr-CA" b="1" dirty="0"/>
              <a:t>Exemple</a:t>
            </a:r>
            <a:r>
              <a:rPr lang="fr-CA" dirty="0"/>
              <a:t>: À partir d’un </a:t>
            </a:r>
            <a:r>
              <a:rPr lang="fr-CA" b="1" i="1" dirty="0" err="1">
                <a:solidFill>
                  <a:schemeClr val="accent6"/>
                </a:solidFill>
              </a:rPr>
              <a:t>subject</a:t>
            </a:r>
            <a:r>
              <a:rPr lang="fr-CA" dirty="0"/>
              <a:t> aller voir la liste des </a:t>
            </a:r>
            <a:r>
              <a:rPr lang="fr-CA" b="1" i="1" dirty="0">
                <a:solidFill>
                  <a:schemeClr val="accent6"/>
                </a:solidFill>
              </a:rPr>
              <a:t>Books </a:t>
            </a:r>
            <a:r>
              <a:rPr lang="fr-CA" dirty="0"/>
              <a:t>reliés et à partir d’un </a:t>
            </a:r>
            <a:r>
              <a:rPr lang="fr-CA" b="1" i="1" dirty="0">
                <a:solidFill>
                  <a:schemeClr val="accent6"/>
                </a:solidFill>
              </a:rPr>
              <a:t>Books</a:t>
            </a:r>
            <a:r>
              <a:rPr lang="fr-CA" dirty="0"/>
              <a:t> voir les informations du </a:t>
            </a:r>
            <a:r>
              <a:rPr lang="fr-CA" b="1" i="1" dirty="0" err="1">
                <a:solidFill>
                  <a:schemeClr val="accent6"/>
                </a:solidFill>
              </a:rPr>
              <a:t>subject</a:t>
            </a:r>
            <a:r>
              <a:rPr lang="fr-CA" dirty="0"/>
              <a:t> relié.</a:t>
            </a:r>
          </a:p>
          <a:p>
            <a:pPr algn="l"/>
            <a:r>
              <a:rPr lang="fr-CA" dirty="0">
                <a:solidFill>
                  <a:schemeClr val="tx1"/>
                </a:solidFill>
              </a:rPr>
              <a:t>Permet de générer automatiquement: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fr-CA" b="1" dirty="0">
                <a:solidFill>
                  <a:schemeClr val="tx2"/>
                </a:solidFill>
              </a:rPr>
              <a:t>Un à Un </a:t>
            </a:r>
            <a:r>
              <a:rPr lang="fr-CA" dirty="0">
                <a:solidFill>
                  <a:schemeClr val="tx1"/>
                </a:solidFill>
              </a:rPr>
              <a:t>ou </a:t>
            </a:r>
            <a:r>
              <a:rPr lang="fr-CA" b="1" dirty="0">
                <a:solidFill>
                  <a:schemeClr val="tx2"/>
                </a:solidFill>
              </a:rPr>
              <a:t>Un à Plusieurs</a:t>
            </a:r>
            <a:r>
              <a:rPr lang="fr-CA" dirty="0">
                <a:solidFill>
                  <a:schemeClr val="tx1"/>
                </a:solidFill>
              </a:rPr>
              <a:t>: la clé étrangère (même si elle n’a pas été définie explicitement)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fr-CA" b="1" dirty="0">
                <a:solidFill>
                  <a:schemeClr val="tx2"/>
                </a:solidFill>
              </a:rPr>
              <a:t>Plusieurs à Plusieurs</a:t>
            </a:r>
            <a:r>
              <a:rPr lang="fr-CA" dirty="0">
                <a:solidFill>
                  <a:schemeClr val="tx1"/>
                </a:solidFill>
              </a:rPr>
              <a:t>:  la table intermédiaire et les clés étrangères.</a:t>
            </a:r>
          </a:p>
          <a:p>
            <a:pPr algn="l"/>
            <a:endParaRPr lang="fr-CA" dirty="0"/>
          </a:p>
          <a:p>
            <a:pPr algn="l"/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40378159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EFBEC25-5443-428D-867A-7E627DD8452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CA" dirty="0"/>
              <a:t>Conventions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CC1A3C1B-D6AC-4BE0-BFA1-790ED5D85CB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marL="342900" indent="-342900" algn="l">
              <a:buFont typeface="Wingdings" panose="05000000000000000000" pitchFamily="2" charset="2"/>
              <a:buChar char="q"/>
            </a:pPr>
            <a:r>
              <a:rPr lang="fr-CA" dirty="0"/>
              <a:t>Identifier la clé étrangère est facultatif: les propriétés de navigation permettent de la créer automatiquement</a:t>
            </a:r>
          </a:p>
          <a:p>
            <a:pPr marL="342900" indent="-342900" algn="l">
              <a:buFont typeface="Wingdings" panose="05000000000000000000" pitchFamily="2" charset="2"/>
              <a:buChar char="q"/>
            </a:pPr>
            <a:r>
              <a:rPr lang="fr-CA" dirty="0"/>
              <a:t>Identifier les propriétés de navigation </a:t>
            </a:r>
            <a:r>
              <a:rPr lang="fr-CA" b="1" dirty="0">
                <a:solidFill>
                  <a:schemeClr val="accent2"/>
                </a:solidFill>
              </a:rPr>
              <a:t>dans les 2 sens</a:t>
            </a:r>
          </a:p>
          <a:p>
            <a:pPr marL="342900" indent="-342900" algn="l">
              <a:buFont typeface="Wingdings" panose="05000000000000000000" pitchFamily="2" charset="2"/>
              <a:buChar char="q"/>
            </a:pPr>
            <a:r>
              <a:rPr lang="fr-CA" dirty="0"/>
              <a:t>Les classes de résolution plusieurs-plusieurs sont facultatives: elles sont automatiquement créées. </a:t>
            </a:r>
          </a:p>
          <a:p>
            <a:pPr lvl="1" algn="l"/>
            <a:r>
              <a:rPr lang="fr-CA" sz="2400" dirty="0"/>
              <a:t>Si une ou plusieurs propriétés sont requises en plus des clés étrangères dans la table de résolution: elle doit être créée.</a:t>
            </a:r>
          </a:p>
          <a:p>
            <a:pPr marL="342900" indent="-342900" algn="l">
              <a:buFont typeface="Wingdings" panose="05000000000000000000" pitchFamily="2" charset="2"/>
              <a:buChar char="q"/>
            </a:pPr>
            <a:r>
              <a:rPr lang="fr-CA" dirty="0"/>
              <a:t>Si le </a:t>
            </a:r>
            <a:r>
              <a:rPr lang="fr-CA" i="1" dirty="0" err="1">
                <a:solidFill>
                  <a:schemeClr val="accent5"/>
                </a:solidFill>
              </a:rPr>
              <a:t>LazyLoading</a:t>
            </a:r>
            <a:r>
              <a:rPr lang="fr-CA" dirty="0"/>
              <a:t> est configuré: mettre les propriétés de navigation </a:t>
            </a:r>
            <a:r>
              <a:rPr lang="fr-CA" i="1" dirty="0">
                <a:solidFill>
                  <a:schemeClr val="accent5"/>
                </a:solidFill>
              </a:rPr>
              <a:t>Virtual</a:t>
            </a:r>
          </a:p>
          <a:p>
            <a:pPr algn="l"/>
            <a:endParaRPr lang="fr-CA" i="1" dirty="0">
              <a:solidFill>
                <a:schemeClr val="accent5"/>
              </a:solidFill>
            </a:endParaRPr>
          </a:p>
          <a:p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31797330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258B9D3-12C1-47E4-A44D-4602B3AA7E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" y="228601"/>
            <a:ext cx="9067800" cy="838200"/>
          </a:xfrm>
        </p:spPr>
        <p:txBody>
          <a:bodyPr>
            <a:normAutofit/>
          </a:bodyPr>
          <a:lstStyle/>
          <a:p>
            <a:r>
              <a:rPr lang="en-CA" dirty="0"/>
              <a:t>Un à un (one to one)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F97235B4-523C-4B3F-8646-5C0A3AAA9F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200" y="1219200"/>
            <a:ext cx="8458200" cy="4899025"/>
          </a:xfrm>
        </p:spPr>
        <p:txBody>
          <a:bodyPr/>
          <a:lstStyle/>
          <a:p>
            <a:r>
              <a:rPr lang="en-CA" dirty="0" err="1">
                <a:solidFill>
                  <a:schemeClr val="tx2"/>
                </a:solidFill>
              </a:rPr>
              <a:t>Obligatoire</a:t>
            </a:r>
            <a:endParaRPr lang="en-CA" dirty="0">
              <a:solidFill>
                <a:schemeClr val="tx2"/>
              </a:solidFill>
            </a:endParaRPr>
          </a:p>
          <a:p>
            <a:r>
              <a:rPr lang="en-CA" dirty="0" err="1">
                <a:solidFill>
                  <a:schemeClr val="tx2"/>
                </a:solidFill>
              </a:rPr>
              <a:t>L’identifiant</a:t>
            </a:r>
            <a:r>
              <a:rPr lang="en-CA" dirty="0">
                <a:solidFill>
                  <a:schemeClr val="tx2"/>
                </a:solidFill>
              </a:rPr>
              <a:t> de la </a:t>
            </a:r>
            <a:r>
              <a:rPr lang="en-CA" i="1" dirty="0" err="1">
                <a:solidFill>
                  <a:schemeClr val="tx2"/>
                </a:solidFill>
              </a:rPr>
              <a:t>ForeignKey</a:t>
            </a:r>
            <a:r>
              <a:rPr lang="en-CA" i="1" dirty="0">
                <a:solidFill>
                  <a:schemeClr val="tx2"/>
                </a:solidFill>
              </a:rPr>
              <a:t> </a:t>
            </a:r>
            <a:r>
              <a:rPr lang="en-CA" dirty="0">
                <a:solidFill>
                  <a:schemeClr val="tx2"/>
                </a:solidFill>
              </a:rPr>
              <a:t>doit </a:t>
            </a:r>
            <a:r>
              <a:rPr lang="en-CA" dirty="0" err="1">
                <a:solidFill>
                  <a:schemeClr val="tx2"/>
                </a:solidFill>
              </a:rPr>
              <a:t>être</a:t>
            </a:r>
            <a:r>
              <a:rPr lang="en-CA" dirty="0">
                <a:solidFill>
                  <a:schemeClr val="tx2"/>
                </a:solidFill>
              </a:rPr>
              <a:t> = au nom de la </a:t>
            </a:r>
            <a:r>
              <a:rPr lang="en-CA" dirty="0" err="1">
                <a:solidFill>
                  <a:schemeClr val="tx2"/>
                </a:solidFill>
              </a:rPr>
              <a:t>propriété</a:t>
            </a:r>
            <a:r>
              <a:rPr lang="en-CA" dirty="0">
                <a:solidFill>
                  <a:schemeClr val="tx2"/>
                </a:solidFill>
              </a:rPr>
              <a:t> de navigation </a:t>
            </a:r>
            <a:r>
              <a:rPr lang="en-CA" dirty="0" err="1">
                <a:solidFill>
                  <a:schemeClr val="tx2"/>
                </a:solidFill>
              </a:rPr>
              <a:t>liée</a:t>
            </a:r>
            <a:r>
              <a:rPr lang="en-CA" dirty="0">
                <a:solidFill>
                  <a:schemeClr val="tx2"/>
                </a:solidFill>
              </a:rPr>
              <a:t>.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2F344EA3-A177-4AD0-BE01-FB9601B17A85}"/>
              </a:ext>
            </a:extLst>
          </p:cNvPr>
          <p:cNvSpPr txBox="1"/>
          <p:nvPr/>
        </p:nvSpPr>
        <p:spPr>
          <a:xfrm>
            <a:off x="381000" y="2514600"/>
            <a:ext cx="4058412" cy="2062103"/>
          </a:xfrm>
          <a:prstGeom prst="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r>
              <a:rPr lang="en-CA" sz="12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CA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2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CA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200" dirty="0">
                <a:solidFill>
                  <a:srgbClr val="2B91AF"/>
                </a:solidFill>
                <a:latin typeface="Consolas" panose="020B0609020204030204" pitchFamily="49" charset="0"/>
              </a:rPr>
              <a:t>Book</a:t>
            </a:r>
            <a:endParaRPr lang="en-CA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CA" sz="12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CA" sz="1200" dirty="0">
                <a:solidFill>
                  <a:srgbClr val="000000"/>
                </a:solidFill>
                <a:latin typeface="Consolas" panose="020B0609020204030204" pitchFamily="49" charset="0"/>
              </a:rPr>
              <a:t>  [Key]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Id {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get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set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  public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Title {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get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set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r>
              <a:rPr lang="en-CA" sz="105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…</a:t>
            </a:r>
          </a:p>
          <a:p>
            <a:endParaRPr lang="en-CA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B050"/>
                </a:solidFill>
                <a:latin typeface="Consolas" panose="020B0609020204030204" pitchFamily="49" charset="0"/>
              </a:rPr>
              <a:t>// </a:t>
            </a:r>
            <a:r>
              <a:rPr lang="en-US" sz="1200" dirty="0" err="1">
                <a:solidFill>
                  <a:srgbClr val="00B050"/>
                </a:solidFill>
                <a:latin typeface="Consolas" panose="020B0609020204030204" pitchFamily="49" charset="0"/>
              </a:rPr>
              <a:t>Propriété</a:t>
            </a:r>
            <a:r>
              <a:rPr lang="en-US" sz="1200" dirty="0">
                <a:solidFill>
                  <a:srgbClr val="00B050"/>
                </a:solidFill>
                <a:latin typeface="Consolas" panose="020B0609020204030204" pitchFamily="49" charset="0"/>
              </a:rPr>
              <a:t> de navigation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sz="1200" dirty="0">
                <a:solidFill>
                  <a:srgbClr val="0000FF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public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BookDetail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BookDetail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 { </a:t>
            </a:r>
            <a:r>
              <a:rPr lang="en-US" sz="1200" dirty="0">
                <a:solidFill>
                  <a:srgbClr val="0000FF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get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; </a:t>
            </a:r>
            <a:r>
              <a:rPr lang="en-US" sz="1200" dirty="0">
                <a:solidFill>
                  <a:srgbClr val="0000FF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set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; }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6C44D964-3569-4385-87A3-7CBD85D8F74A}"/>
              </a:ext>
            </a:extLst>
          </p:cNvPr>
          <p:cNvSpPr txBox="1"/>
          <p:nvPr/>
        </p:nvSpPr>
        <p:spPr>
          <a:xfrm>
            <a:off x="5076278" y="2286000"/>
            <a:ext cx="3697224" cy="2677656"/>
          </a:xfrm>
          <a:prstGeom prst="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r>
              <a:rPr lang="en-CA" sz="12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CA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2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CA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200" dirty="0" err="1">
                <a:solidFill>
                  <a:srgbClr val="2B91AF"/>
                </a:solidFill>
                <a:latin typeface="Consolas" panose="020B0609020204030204" pitchFamily="49" charset="0"/>
              </a:rPr>
              <a:t>BookDetail</a:t>
            </a:r>
            <a:endParaRPr lang="en-CA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CA" sz="12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CA" sz="1200" dirty="0">
                <a:solidFill>
                  <a:srgbClr val="000000"/>
                </a:solidFill>
                <a:latin typeface="Consolas" panose="020B0609020204030204" pitchFamily="49" charset="0"/>
              </a:rPr>
              <a:t>  [Key]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Id {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get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set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   public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NumbPages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{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get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set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image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Cover {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get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set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endParaRPr lang="en-CA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B050"/>
                </a:solidFill>
                <a:latin typeface="Consolas" panose="020B0609020204030204" pitchFamily="49" charset="0"/>
              </a:rPr>
              <a:t> // Liaison un à un</a:t>
            </a:r>
            <a:endParaRPr lang="en-CA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CA" sz="1200" dirty="0">
                <a:solidFill>
                  <a:srgbClr val="000000"/>
                </a:solidFill>
                <a:latin typeface="Consolas" panose="020B0609020204030204" pitchFamily="49" charset="0"/>
              </a:rPr>
              <a:t>   [</a:t>
            </a:r>
            <a:r>
              <a:rPr lang="en-CA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ForeignKey</a:t>
            </a:r>
            <a:r>
              <a:rPr lang="en-CA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2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CA" sz="1200" dirty="0">
                <a:solidFill>
                  <a:srgbClr val="A31515"/>
                </a:solidFill>
                <a:highlight>
                  <a:srgbClr val="00FFFF"/>
                </a:highlight>
                <a:latin typeface="Consolas" panose="020B0609020204030204" pitchFamily="49" charset="0"/>
              </a:rPr>
              <a:t>Book</a:t>
            </a:r>
            <a:r>
              <a:rPr lang="en-CA" sz="12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CA" sz="1200" dirty="0">
                <a:solidFill>
                  <a:srgbClr val="000000"/>
                </a:solidFill>
                <a:latin typeface="Consolas" panose="020B0609020204030204" pitchFamily="49" charset="0"/>
              </a:rPr>
              <a:t>)]</a:t>
            </a:r>
          </a:p>
          <a:p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   </a:t>
            </a:r>
            <a:r>
              <a:rPr lang="en-US" sz="1200" dirty="0">
                <a:solidFill>
                  <a:srgbClr val="0000FF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public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int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Book_Id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 { </a:t>
            </a:r>
            <a:r>
              <a:rPr lang="en-US" sz="1200" dirty="0">
                <a:solidFill>
                  <a:srgbClr val="0000FF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get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; </a:t>
            </a:r>
            <a:r>
              <a:rPr lang="en-US" sz="1200" dirty="0">
                <a:solidFill>
                  <a:srgbClr val="0000FF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set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; }</a:t>
            </a:r>
          </a:p>
          <a:p>
            <a:endParaRPr lang="en-US" sz="1200" dirty="0">
              <a:solidFill>
                <a:srgbClr val="00B05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B050"/>
                </a:solidFill>
                <a:latin typeface="Consolas" panose="020B0609020204030204" pitchFamily="49" charset="0"/>
              </a:rPr>
              <a:t>// </a:t>
            </a:r>
            <a:r>
              <a:rPr lang="en-US" sz="1200" dirty="0" err="1">
                <a:solidFill>
                  <a:srgbClr val="00B050"/>
                </a:solidFill>
                <a:latin typeface="Consolas" panose="020B0609020204030204" pitchFamily="49" charset="0"/>
              </a:rPr>
              <a:t>Propriété</a:t>
            </a:r>
            <a:r>
              <a:rPr lang="en-US" sz="1200" dirty="0">
                <a:solidFill>
                  <a:srgbClr val="00B050"/>
                </a:solidFill>
                <a:latin typeface="Consolas" panose="020B0609020204030204" pitchFamily="49" charset="0"/>
              </a:rPr>
              <a:t> de navigation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endParaRPr lang="en-CA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   </a:t>
            </a:r>
            <a:r>
              <a:rPr lang="en-US" sz="1200" dirty="0">
                <a:solidFill>
                  <a:srgbClr val="0000FF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public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 Book </a:t>
            </a:r>
            <a:r>
              <a:rPr lang="en-US" sz="1200" dirty="0" err="1">
                <a:solidFill>
                  <a:srgbClr val="000000"/>
                </a:solidFill>
                <a:highlight>
                  <a:srgbClr val="00FFFF"/>
                </a:highlight>
                <a:latin typeface="Consolas" panose="020B0609020204030204" pitchFamily="49" charset="0"/>
              </a:rPr>
              <a:t>Book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 { </a:t>
            </a:r>
            <a:r>
              <a:rPr lang="en-US" sz="1200" dirty="0">
                <a:solidFill>
                  <a:srgbClr val="0000FF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get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; </a:t>
            </a:r>
            <a:r>
              <a:rPr lang="en-US" sz="1200" dirty="0">
                <a:solidFill>
                  <a:srgbClr val="0000FF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set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; }</a:t>
            </a:r>
          </a:p>
          <a:p>
            <a:r>
              <a:rPr lang="en-CA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CA" sz="1200" dirty="0"/>
          </a:p>
        </p:txBody>
      </p:sp>
    </p:spTree>
    <p:extLst>
      <p:ext uri="{BB962C8B-B14F-4D97-AF65-F5344CB8AC3E}">
        <p14:creationId xmlns:p14="http://schemas.microsoft.com/office/powerpoint/2010/main" val="28951278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258B9D3-12C1-47E4-A44D-4602B3AA7E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" y="228601"/>
            <a:ext cx="9067800" cy="838200"/>
          </a:xfrm>
        </p:spPr>
        <p:txBody>
          <a:bodyPr>
            <a:normAutofit/>
          </a:bodyPr>
          <a:lstStyle/>
          <a:p>
            <a:r>
              <a:rPr lang="en-CA" dirty="0"/>
              <a:t>Un à un (one to one)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F97235B4-523C-4B3F-8646-5C0A3AAA9F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200" y="1219200"/>
            <a:ext cx="8458200" cy="4899025"/>
          </a:xfrm>
        </p:spPr>
        <p:txBody>
          <a:bodyPr/>
          <a:lstStyle/>
          <a:p>
            <a:r>
              <a:rPr lang="en-CA" dirty="0" err="1"/>
              <a:t>Obligatoire</a:t>
            </a:r>
            <a:endParaRPr lang="en-CA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2F344EA3-A177-4AD0-BE01-FB9601B17A85}"/>
              </a:ext>
            </a:extLst>
          </p:cNvPr>
          <p:cNvSpPr txBox="1"/>
          <p:nvPr/>
        </p:nvSpPr>
        <p:spPr>
          <a:xfrm>
            <a:off x="276122" y="1828800"/>
            <a:ext cx="4058412" cy="2554545"/>
          </a:xfrm>
          <a:prstGeom prst="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r>
              <a:rPr lang="en-CA" sz="12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CA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2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CA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200" dirty="0">
                <a:solidFill>
                  <a:srgbClr val="2B91AF"/>
                </a:solidFill>
                <a:latin typeface="Consolas" panose="020B0609020204030204" pitchFamily="49" charset="0"/>
              </a:rPr>
              <a:t>Book</a:t>
            </a:r>
            <a:endParaRPr lang="en-CA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CA" sz="12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CA" sz="1200" dirty="0">
                <a:solidFill>
                  <a:srgbClr val="000000"/>
                </a:solidFill>
                <a:latin typeface="Consolas" panose="020B0609020204030204" pitchFamily="49" charset="0"/>
              </a:rPr>
              <a:t>  [Key]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Id {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get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set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  public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Title {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get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set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r>
              <a:rPr lang="en-CA" sz="105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…</a:t>
            </a:r>
          </a:p>
          <a:p>
            <a:r>
              <a:rPr lang="en-US" sz="1200" dirty="0">
                <a:solidFill>
                  <a:srgbClr val="00B050"/>
                </a:solidFill>
                <a:latin typeface="Consolas" panose="020B0609020204030204" pitchFamily="49" charset="0"/>
              </a:rPr>
              <a:t>   // Liaison un à un</a:t>
            </a:r>
            <a:endParaRPr lang="en-CA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CA" sz="1200" dirty="0">
                <a:solidFill>
                  <a:srgbClr val="000000"/>
                </a:solidFill>
                <a:latin typeface="Consolas" panose="020B0609020204030204" pitchFamily="49" charset="0"/>
              </a:rPr>
              <a:t>   [</a:t>
            </a:r>
            <a:r>
              <a:rPr lang="en-CA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ForeignKey</a:t>
            </a:r>
            <a:r>
              <a:rPr lang="en-CA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2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CA" sz="1200" dirty="0" err="1">
                <a:solidFill>
                  <a:srgbClr val="A31515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BookDetail</a:t>
            </a:r>
            <a:r>
              <a:rPr lang="en-CA" sz="12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CA" sz="1200" dirty="0">
                <a:solidFill>
                  <a:srgbClr val="000000"/>
                </a:solidFill>
                <a:latin typeface="Consolas" panose="020B0609020204030204" pitchFamily="49" charset="0"/>
              </a:rPr>
              <a:t>)]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BookDetail_Id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{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get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set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endParaRPr lang="en-US" sz="1200" dirty="0">
              <a:solidFill>
                <a:srgbClr val="000000"/>
              </a:solidFill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B050"/>
                </a:solidFill>
                <a:latin typeface="Consolas" panose="020B0609020204030204" pitchFamily="49" charset="0"/>
              </a:rPr>
              <a:t>   // </a:t>
            </a:r>
            <a:r>
              <a:rPr lang="en-US" sz="1200" dirty="0" err="1">
                <a:solidFill>
                  <a:srgbClr val="00B050"/>
                </a:solidFill>
                <a:latin typeface="Consolas" panose="020B0609020204030204" pitchFamily="49" charset="0"/>
              </a:rPr>
              <a:t>Propriété</a:t>
            </a:r>
            <a:r>
              <a:rPr lang="en-US" sz="1200" dirty="0">
                <a:solidFill>
                  <a:srgbClr val="00B050"/>
                </a:solidFill>
                <a:latin typeface="Consolas" panose="020B0609020204030204" pitchFamily="49" charset="0"/>
              </a:rPr>
              <a:t> de navigation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BookDetail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BookDetail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{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get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set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6C44D964-3569-4385-87A3-7CBD85D8F74A}"/>
              </a:ext>
            </a:extLst>
          </p:cNvPr>
          <p:cNvSpPr txBox="1"/>
          <p:nvPr/>
        </p:nvSpPr>
        <p:spPr>
          <a:xfrm>
            <a:off x="4953000" y="3276600"/>
            <a:ext cx="3621024" cy="1938992"/>
          </a:xfrm>
          <a:prstGeom prst="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r>
              <a:rPr lang="en-CA" sz="12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CA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2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CA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200" dirty="0" err="1">
                <a:solidFill>
                  <a:srgbClr val="2B91AF"/>
                </a:solidFill>
                <a:latin typeface="Consolas" panose="020B0609020204030204" pitchFamily="49" charset="0"/>
              </a:rPr>
              <a:t>BookDetail</a:t>
            </a:r>
            <a:endParaRPr lang="en-CA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CA" sz="12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CA" sz="1200" dirty="0">
                <a:solidFill>
                  <a:srgbClr val="000000"/>
                </a:solidFill>
                <a:latin typeface="Consolas" panose="020B0609020204030204" pitchFamily="49" charset="0"/>
              </a:rPr>
              <a:t>  [Key]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Id {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get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set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   public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NumbPages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{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get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set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image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Cover {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get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set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r>
              <a:rPr lang="en-US" sz="1200" dirty="0">
                <a:solidFill>
                  <a:srgbClr val="00B050"/>
                </a:solidFill>
                <a:latin typeface="Consolas" panose="020B0609020204030204" pitchFamily="49" charset="0"/>
              </a:rPr>
              <a:t>   </a:t>
            </a:r>
          </a:p>
          <a:p>
            <a:r>
              <a:rPr lang="en-US" sz="1200" dirty="0">
                <a:solidFill>
                  <a:srgbClr val="00B050"/>
                </a:solidFill>
                <a:latin typeface="Consolas" panose="020B0609020204030204" pitchFamily="49" charset="0"/>
              </a:rPr>
              <a:t>   // </a:t>
            </a:r>
            <a:r>
              <a:rPr lang="en-US" sz="1200" dirty="0" err="1">
                <a:solidFill>
                  <a:srgbClr val="00B050"/>
                </a:solidFill>
                <a:latin typeface="Consolas" panose="020B0609020204030204" pitchFamily="49" charset="0"/>
              </a:rPr>
              <a:t>Propriété</a:t>
            </a:r>
            <a:r>
              <a:rPr lang="en-US" sz="1200" dirty="0">
                <a:solidFill>
                  <a:srgbClr val="00B050"/>
                </a:solidFill>
                <a:latin typeface="Consolas" panose="020B0609020204030204" pitchFamily="49" charset="0"/>
              </a:rPr>
              <a:t> de navigation</a:t>
            </a:r>
            <a:endParaRPr lang="en-CA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Book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Book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{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get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set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r>
              <a:rPr lang="en-CA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CA" sz="1200" dirty="0"/>
          </a:p>
        </p:txBody>
      </p:sp>
      <p:sp>
        <p:nvSpPr>
          <p:cNvPr id="5" name="Légende : flèche courbée 4">
            <a:extLst>
              <a:ext uri="{FF2B5EF4-FFF2-40B4-BE49-F238E27FC236}">
                <a16:creationId xmlns:a16="http://schemas.microsoft.com/office/drawing/2014/main" id="{88743C8A-2AC1-5342-93C3-0D35FE3F4CEE}"/>
              </a:ext>
            </a:extLst>
          </p:cNvPr>
          <p:cNvSpPr/>
          <p:nvPr/>
        </p:nvSpPr>
        <p:spPr>
          <a:xfrm>
            <a:off x="3886200" y="1535884"/>
            <a:ext cx="2590800" cy="1054916"/>
          </a:xfrm>
          <a:prstGeom prst="borderCallout2">
            <a:avLst>
              <a:gd name="adj1" fmla="val 17955"/>
              <a:gd name="adj2" fmla="val -238"/>
              <a:gd name="adj3" fmla="val 18750"/>
              <a:gd name="adj4" fmla="val -16667"/>
              <a:gd name="adj5" fmla="val 149876"/>
              <a:gd name="adj6" fmla="val -48934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/>
              <a:t>Identifier la propriété de navigation liée à la </a:t>
            </a:r>
            <a:r>
              <a:rPr lang="fr-CA" i="1" dirty="0" err="1"/>
              <a:t>Foreign</a:t>
            </a:r>
            <a:r>
              <a:rPr lang="fr-CA" i="1" dirty="0"/>
              <a:t> key</a:t>
            </a:r>
          </a:p>
        </p:txBody>
      </p:sp>
      <p:cxnSp>
        <p:nvCxnSpPr>
          <p:cNvPr id="11" name="Connecteur : en angle 10">
            <a:extLst>
              <a:ext uri="{FF2B5EF4-FFF2-40B4-BE49-F238E27FC236}">
                <a16:creationId xmlns:a16="http://schemas.microsoft.com/office/drawing/2014/main" id="{CEF47C2F-7F99-C3DB-9DA1-DC5B49EDD0DE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2567350" y="2567350"/>
            <a:ext cx="1647100" cy="990600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01949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258B9D3-12C1-47E4-A44D-4602B3AA7E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" y="228601"/>
            <a:ext cx="9067800" cy="838200"/>
          </a:xfrm>
        </p:spPr>
        <p:txBody>
          <a:bodyPr>
            <a:normAutofit/>
          </a:bodyPr>
          <a:lstStyle/>
          <a:p>
            <a:r>
              <a:rPr lang="en-CA" dirty="0"/>
              <a:t>Un à un (one to one)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F97235B4-523C-4B3F-8646-5C0A3AAA9F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200" y="1219200"/>
            <a:ext cx="8458200" cy="4899025"/>
          </a:xfrm>
        </p:spPr>
        <p:txBody>
          <a:bodyPr/>
          <a:lstStyle/>
          <a:p>
            <a:r>
              <a:rPr lang="en-CA" dirty="0"/>
              <a:t>Facultative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2F344EA3-A177-4AD0-BE01-FB9601B17A85}"/>
              </a:ext>
            </a:extLst>
          </p:cNvPr>
          <p:cNvSpPr txBox="1"/>
          <p:nvPr/>
        </p:nvSpPr>
        <p:spPr>
          <a:xfrm>
            <a:off x="276122" y="1828800"/>
            <a:ext cx="4058412" cy="2554545"/>
          </a:xfrm>
          <a:prstGeom prst="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r>
              <a:rPr lang="en-CA" sz="12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CA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2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CA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200" dirty="0">
                <a:solidFill>
                  <a:srgbClr val="2B91AF"/>
                </a:solidFill>
                <a:latin typeface="Consolas" panose="020B0609020204030204" pitchFamily="49" charset="0"/>
              </a:rPr>
              <a:t>Book</a:t>
            </a:r>
            <a:endParaRPr lang="en-CA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CA" sz="12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CA" sz="1200" dirty="0">
                <a:solidFill>
                  <a:srgbClr val="000000"/>
                </a:solidFill>
                <a:latin typeface="Consolas" panose="020B0609020204030204" pitchFamily="49" charset="0"/>
              </a:rPr>
              <a:t>  [Key]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Id {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get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set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  public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Title {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get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set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r>
              <a:rPr lang="en-CA" sz="105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…</a:t>
            </a:r>
          </a:p>
          <a:p>
            <a:r>
              <a:rPr lang="en-US" sz="1200" dirty="0">
                <a:solidFill>
                  <a:srgbClr val="00B050"/>
                </a:solidFill>
                <a:latin typeface="Consolas" panose="020B0609020204030204" pitchFamily="49" charset="0"/>
              </a:rPr>
              <a:t>   // Liaison un à un</a:t>
            </a:r>
            <a:endParaRPr lang="en-CA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CA" sz="1200" dirty="0">
                <a:solidFill>
                  <a:srgbClr val="000000"/>
                </a:solidFill>
                <a:latin typeface="Consolas" panose="020B0609020204030204" pitchFamily="49" charset="0"/>
              </a:rPr>
              <a:t>   [</a:t>
            </a:r>
            <a:r>
              <a:rPr lang="en-CA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ForeignKey</a:t>
            </a:r>
            <a:r>
              <a:rPr lang="en-CA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2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CA" sz="1200" dirty="0" err="1">
                <a:solidFill>
                  <a:srgbClr val="A31515"/>
                </a:solidFill>
                <a:latin typeface="Consolas" panose="020B0609020204030204" pitchFamily="49" charset="0"/>
              </a:rPr>
              <a:t>BookDetail</a:t>
            </a:r>
            <a:r>
              <a:rPr lang="en-CA" sz="12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CA" sz="1200" dirty="0">
                <a:solidFill>
                  <a:srgbClr val="000000"/>
                </a:solidFill>
                <a:latin typeface="Consolas" panose="020B0609020204030204" pitchFamily="49" charset="0"/>
              </a:rPr>
              <a:t>)]</a:t>
            </a:r>
          </a:p>
          <a:p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   </a:t>
            </a:r>
            <a:r>
              <a:rPr lang="en-US" sz="1200" dirty="0">
                <a:solidFill>
                  <a:srgbClr val="0000FF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public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int</a:t>
            </a:r>
            <a:r>
              <a:rPr lang="en-US" sz="1200" b="1" dirty="0">
                <a:solidFill>
                  <a:schemeClr val="accent3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?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BookDetail_Id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 { </a:t>
            </a:r>
            <a:r>
              <a:rPr lang="en-US" sz="1200" dirty="0">
                <a:solidFill>
                  <a:srgbClr val="0000FF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get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; </a:t>
            </a:r>
            <a:r>
              <a:rPr lang="en-US" sz="1200" dirty="0">
                <a:solidFill>
                  <a:srgbClr val="0000FF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set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; }</a:t>
            </a:r>
          </a:p>
          <a:p>
            <a:endParaRPr lang="en-US" sz="1200" dirty="0">
              <a:solidFill>
                <a:srgbClr val="000000"/>
              </a:solidFill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B050"/>
                </a:solidFill>
                <a:latin typeface="Consolas" panose="020B0609020204030204" pitchFamily="49" charset="0"/>
              </a:rPr>
              <a:t>   // </a:t>
            </a:r>
            <a:r>
              <a:rPr lang="en-US" sz="1200" dirty="0" err="1">
                <a:solidFill>
                  <a:srgbClr val="00B050"/>
                </a:solidFill>
                <a:latin typeface="Consolas" panose="020B0609020204030204" pitchFamily="49" charset="0"/>
              </a:rPr>
              <a:t>Propriété</a:t>
            </a:r>
            <a:r>
              <a:rPr lang="en-US" sz="1200" dirty="0">
                <a:solidFill>
                  <a:srgbClr val="00B050"/>
                </a:solidFill>
                <a:latin typeface="Consolas" panose="020B0609020204030204" pitchFamily="49" charset="0"/>
              </a:rPr>
              <a:t> de navigation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sz="1200" dirty="0">
                <a:solidFill>
                  <a:srgbClr val="0000FF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public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BookDetail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BookDetail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 { </a:t>
            </a:r>
            <a:r>
              <a:rPr lang="en-US" sz="1200" dirty="0">
                <a:solidFill>
                  <a:srgbClr val="0000FF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get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; </a:t>
            </a:r>
            <a:r>
              <a:rPr lang="en-US" sz="1200" dirty="0">
                <a:solidFill>
                  <a:srgbClr val="0000FF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set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; }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6C44D964-3569-4385-87A3-7CBD85D8F74A}"/>
              </a:ext>
            </a:extLst>
          </p:cNvPr>
          <p:cNvSpPr txBox="1"/>
          <p:nvPr/>
        </p:nvSpPr>
        <p:spPr>
          <a:xfrm>
            <a:off x="4837176" y="1981200"/>
            <a:ext cx="3621024" cy="1754326"/>
          </a:xfrm>
          <a:prstGeom prst="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r>
              <a:rPr lang="en-CA" sz="12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CA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2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CA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200" dirty="0" err="1">
                <a:solidFill>
                  <a:srgbClr val="2B91AF"/>
                </a:solidFill>
                <a:latin typeface="Consolas" panose="020B0609020204030204" pitchFamily="49" charset="0"/>
              </a:rPr>
              <a:t>BookDetail</a:t>
            </a:r>
            <a:endParaRPr lang="en-CA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CA" sz="12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CA" sz="1200" dirty="0">
                <a:solidFill>
                  <a:srgbClr val="000000"/>
                </a:solidFill>
                <a:latin typeface="Consolas" panose="020B0609020204030204" pitchFamily="49" charset="0"/>
              </a:rPr>
              <a:t>  [Key]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Id {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get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set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   public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NumbPages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{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get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set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image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Cover {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get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set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endParaRPr lang="en-CA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   </a:t>
            </a:r>
            <a:r>
              <a:rPr lang="en-US" sz="1200" dirty="0">
                <a:solidFill>
                  <a:srgbClr val="0000FF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public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 Book 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Book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 { </a:t>
            </a:r>
            <a:r>
              <a:rPr lang="en-US" sz="1200" dirty="0">
                <a:solidFill>
                  <a:srgbClr val="0000FF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get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; </a:t>
            </a:r>
            <a:r>
              <a:rPr lang="en-US" sz="1200" dirty="0">
                <a:solidFill>
                  <a:srgbClr val="0000FF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set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; }</a:t>
            </a:r>
          </a:p>
          <a:p>
            <a:r>
              <a:rPr lang="en-CA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CA" sz="1200" dirty="0"/>
          </a:p>
        </p:txBody>
      </p:sp>
    </p:spTree>
    <p:extLst>
      <p:ext uri="{BB962C8B-B14F-4D97-AF65-F5344CB8AC3E}">
        <p14:creationId xmlns:p14="http://schemas.microsoft.com/office/powerpoint/2010/main" val="29655783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258B9D3-12C1-47E4-A44D-4602B3AA7E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" y="228601"/>
            <a:ext cx="9067800" cy="838200"/>
          </a:xfrm>
        </p:spPr>
        <p:txBody>
          <a:bodyPr>
            <a:normAutofit/>
          </a:bodyPr>
          <a:lstStyle/>
          <a:p>
            <a:r>
              <a:rPr lang="en-CA" dirty="0"/>
              <a:t>Un à </a:t>
            </a:r>
            <a:r>
              <a:rPr lang="en-CA" dirty="0" err="1"/>
              <a:t>plusieurs</a:t>
            </a:r>
            <a:r>
              <a:rPr lang="en-CA" dirty="0"/>
              <a:t> (one to many)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F97235B4-523C-4B3F-8646-5C0A3AAA9F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200" y="1219200"/>
            <a:ext cx="8458200" cy="4899025"/>
          </a:xfrm>
        </p:spPr>
        <p:txBody>
          <a:bodyPr/>
          <a:lstStyle/>
          <a:p>
            <a:r>
              <a:rPr lang="en-CA" dirty="0" err="1"/>
              <a:t>Obligatoire</a:t>
            </a:r>
            <a:endParaRPr lang="en-CA" dirty="0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1F6A1135-16F1-4811-B9AF-C916056FCE0D}"/>
              </a:ext>
            </a:extLst>
          </p:cNvPr>
          <p:cNvSpPr txBox="1"/>
          <p:nvPr/>
        </p:nvSpPr>
        <p:spPr>
          <a:xfrm>
            <a:off x="4479452" y="2209800"/>
            <a:ext cx="4303775" cy="1754326"/>
          </a:xfrm>
          <a:prstGeom prst="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r>
              <a:rPr lang="en-CA" sz="12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CA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2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CA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200" dirty="0">
                <a:solidFill>
                  <a:srgbClr val="2B91AF"/>
                </a:solidFill>
                <a:latin typeface="Consolas" panose="020B0609020204030204" pitchFamily="49" charset="0"/>
              </a:rPr>
              <a:t>Subject</a:t>
            </a:r>
            <a:endParaRPr lang="en-CA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CA" sz="12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Id {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get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set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Subject {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get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set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endParaRPr lang="en-US" sz="1200" dirty="0">
              <a:solidFill>
                <a:srgbClr val="00B05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B050"/>
                </a:solidFill>
                <a:latin typeface="Consolas" panose="020B0609020204030204" pitchFamily="49" charset="0"/>
              </a:rPr>
              <a:t>// </a:t>
            </a:r>
            <a:r>
              <a:rPr lang="en-US" sz="1200" dirty="0" err="1">
                <a:solidFill>
                  <a:srgbClr val="00B050"/>
                </a:solidFill>
                <a:latin typeface="Consolas" panose="020B0609020204030204" pitchFamily="49" charset="0"/>
              </a:rPr>
              <a:t>Propriété</a:t>
            </a:r>
            <a:r>
              <a:rPr lang="en-US" sz="1200" dirty="0">
                <a:solidFill>
                  <a:srgbClr val="00B050"/>
                </a:solidFill>
                <a:latin typeface="Consolas" panose="020B0609020204030204" pitchFamily="49" charset="0"/>
              </a:rPr>
              <a:t> de navigation</a:t>
            </a:r>
          </a:p>
          <a:p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   </a:t>
            </a:r>
            <a:r>
              <a:rPr lang="en-US" sz="1200" dirty="0">
                <a:solidFill>
                  <a:srgbClr val="0000FF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public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ICollection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&lt;Book&gt; Books { </a:t>
            </a:r>
            <a:r>
              <a:rPr lang="en-US" sz="1200" dirty="0">
                <a:solidFill>
                  <a:srgbClr val="0000FF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get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; </a:t>
            </a:r>
            <a:r>
              <a:rPr lang="en-US" sz="1200" dirty="0">
                <a:solidFill>
                  <a:srgbClr val="0000FF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set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; }</a:t>
            </a:r>
          </a:p>
          <a:p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CA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CA" sz="1200" dirty="0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3B796FF2-DA80-4F67-BA20-7E5DADD28F09}"/>
              </a:ext>
            </a:extLst>
          </p:cNvPr>
          <p:cNvSpPr txBox="1"/>
          <p:nvPr/>
        </p:nvSpPr>
        <p:spPr>
          <a:xfrm>
            <a:off x="111806" y="1752600"/>
            <a:ext cx="4079194" cy="2677656"/>
          </a:xfrm>
          <a:prstGeom prst="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r>
              <a:rPr lang="en-CA" sz="12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CA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2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CA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200" dirty="0">
                <a:solidFill>
                  <a:srgbClr val="2B91AF"/>
                </a:solidFill>
                <a:latin typeface="Consolas" panose="020B0609020204030204" pitchFamily="49" charset="0"/>
              </a:rPr>
              <a:t>Book</a:t>
            </a:r>
            <a:endParaRPr lang="en-CA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CA" sz="12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CA" sz="1200" dirty="0">
                <a:solidFill>
                  <a:srgbClr val="000000"/>
                </a:solidFill>
                <a:latin typeface="Consolas" panose="020B0609020204030204" pitchFamily="49" charset="0"/>
              </a:rPr>
              <a:t>  [Key]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Id {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get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set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   public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Title {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get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set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r>
              <a:rPr lang="en-CA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…  </a:t>
            </a:r>
          </a:p>
          <a:p>
            <a:endParaRPr lang="en-CA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CA" sz="1200" dirty="0">
                <a:solidFill>
                  <a:srgbClr val="000000"/>
                </a:solidFill>
                <a:latin typeface="Consolas" panose="020B0609020204030204" pitchFamily="49" charset="0"/>
              </a:rPr>
              <a:t> [</a:t>
            </a:r>
            <a:r>
              <a:rPr lang="en-CA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ForeignKey</a:t>
            </a:r>
            <a:r>
              <a:rPr lang="en-CA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200" dirty="0">
                <a:solidFill>
                  <a:srgbClr val="A31515"/>
                </a:solidFill>
                <a:latin typeface="Consolas" panose="020B0609020204030204" pitchFamily="49" charset="0"/>
              </a:rPr>
              <a:t>"Subject"</a:t>
            </a:r>
            <a:r>
              <a:rPr lang="en-CA" sz="1200" dirty="0">
                <a:solidFill>
                  <a:srgbClr val="000000"/>
                </a:solidFill>
                <a:latin typeface="Consolas" panose="020B0609020204030204" pitchFamily="49" charset="0"/>
              </a:rPr>
              <a:t>)]</a:t>
            </a:r>
          </a:p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 public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Subject_Id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{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get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set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endParaRPr lang="en-US" sz="1200" dirty="0">
              <a:solidFill>
                <a:srgbClr val="00B05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B050"/>
                </a:solidFill>
                <a:latin typeface="Consolas" panose="020B0609020204030204" pitchFamily="49" charset="0"/>
              </a:rPr>
              <a:t>// </a:t>
            </a:r>
            <a:r>
              <a:rPr lang="en-US" sz="1200" dirty="0" err="1">
                <a:solidFill>
                  <a:srgbClr val="00B050"/>
                </a:solidFill>
                <a:latin typeface="Consolas" panose="020B0609020204030204" pitchFamily="49" charset="0"/>
              </a:rPr>
              <a:t>Propriété</a:t>
            </a:r>
            <a:r>
              <a:rPr lang="en-US" sz="1200" dirty="0">
                <a:solidFill>
                  <a:srgbClr val="00B050"/>
                </a:solidFill>
                <a:latin typeface="Consolas" panose="020B0609020204030204" pitchFamily="49" charset="0"/>
              </a:rPr>
              <a:t> de navigation</a:t>
            </a:r>
          </a:p>
          <a:p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   </a:t>
            </a:r>
            <a:r>
              <a:rPr lang="en-US" sz="1200" dirty="0">
                <a:solidFill>
                  <a:srgbClr val="0000FF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public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 Subject 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Subject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 { </a:t>
            </a:r>
            <a:r>
              <a:rPr lang="en-US" sz="1200" dirty="0">
                <a:solidFill>
                  <a:srgbClr val="0000FF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get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; </a:t>
            </a:r>
            <a:r>
              <a:rPr lang="en-US" sz="1200" dirty="0">
                <a:solidFill>
                  <a:srgbClr val="0000FF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set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; }</a:t>
            </a:r>
          </a:p>
          <a:p>
            <a:endParaRPr lang="en-CA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CA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CA" sz="1200" dirty="0"/>
          </a:p>
        </p:txBody>
      </p:sp>
    </p:spTree>
    <p:extLst>
      <p:ext uri="{BB962C8B-B14F-4D97-AF65-F5344CB8AC3E}">
        <p14:creationId xmlns:p14="http://schemas.microsoft.com/office/powerpoint/2010/main" val="39141428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258B9D3-12C1-47E4-A44D-4602B3AA7E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" y="228601"/>
            <a:ext cx="9067800" cy="838200"/>
          </a:xfrm>
        </p:spPr>
        <p:txBody>
          <a:bodyPr>
            <a:normAutofit/>
          </a:bodyPr>
          <a:lstStyle/>
          <a:p>
            <a:r>
              <a:rPr lang="en-CA" dirty="0" err="1"/>
              <a:t>Plusieurs</a:t>
            </a:r>
            <a:r>
              <a:rPr lang="en-CA" dirty="0"/>
              <a:t> à </a:t>
            </a:r>
            <a:r>
              <a:rPr lang="en-CA" dirty="0" err="1"/>
              <a:t>plusieurs</a:t>
            </a:r>
            <a:r>
              <a:rPr lang="en-CA" dirty="0"/>
              <a:t> (many to many)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F97235B4-523C-4B3F-8646-5C0A3AAA9F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200" y="1219200"/>
            <a:ext cx="8458200" cy="4899025"/>
          </a:xfrm>
        </p:spPr>
        <p:txBody>
          <a:bodyPr/>
          <a:lstStyle/>
          <a:p>
            <a:r>
              <a:rPr lang="en-CA" dirty="0" err="1"/>
              <a:t>Obligatoire</a:t>
            </a:r>
            <a:endParaRPr lang="en-CA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B2B042DE-EB59-4337-8BBB-7B0EF2E85409}"/>
              </a:ext>
            </a:extLst>
          </p:cNvPr>
          <p:cNvSpPr txBox="1"/>
          <p:nvPr/>
        </p:nvSpPr>
        <p:spPr>
          <a:xfrm>
            <a:off x="74677" y="1971994"/>
            <a:ext cx="5278582" cy="1754326"/>
          </a:xfrm>
          <a:prstGeom prst="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r>
              <a:rPr lang="en-CA" sz="12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CA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2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CA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200" dirty="0">
                <a:solidFill>
                  <a:srgbClr val="2B91AF"/>
                </a:solidFill>
                <a:latin typeface="Consolas" panose="020B0609020204030204" pitchFamily="49" charset="0"/>
              </a:rPr>
              <a:t>Book</a:t>
            </a:r>
            <a:endParaRPr lang="en-CA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CA" sz="12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CA" sz="1200" dirty="0">
                <a:solidFill>
                  <a:srgbClr val="000000"/>
                </a:solidFill>
                <a:latin typeface="Consolas" panose="020B0609020204030204" pitchFamily="49" charset="0"/>
              </a:rPr>
              <a:t>  [Key]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Id {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get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set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   public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Title {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get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set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r>
              <a:rPr lang="en-CA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…  </a:t>
            </a:r>
          </a:p>
          <a:p>
            <a:r>
              <a:rPr lang="en-US" sz="1200" dirty="0">
                <a:solidFill>
                  <a:srgbClr val="00B050"/>
                </a:solidFill>
                <a:latin typeface="Consolas" panose="020B0609020204030204" pitchFamily="49" charset="0"/>
              </a:rPr>
              <a:t>// </a:t>
            </a:r>
            <a:r>
              <a:rPr lang="en-US" sz="1200" dirty="0" err="1">
                <a:solidFill>
                  <a:srgbClr val="00B050"/>
                </a:solidFill>
                <a:latin typeface="Consolas" panose="020B0609020204030204" pitchFamily="49" charset="0"/>
              </a:rPr>
              <a:t>Propriété</a:t>
            </a:r>
            <a:r>
              <a:rPr lang="en-US" sz="1200" dirty="0">
                <a:solidFill>
                  <a:srgbClr val="00B050"/>
                </a:solidFill>
                <a:latin typeface="Consolas" panose="020B0609020204030204" pitchFamily="49" charset="0"/>
              </a:rPr>
              <a:t> de navigation</a:t>
            </a:r>
          </a:p>
          <a:p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   </a:t>
            </a:r>
            <a:r>
              <a:rPr lang="en-US" sz="1200" dirty="0">
                <a:solidFill>
                  <a:srgbClr val="0000FF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public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ICollection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&lt;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BookAuthor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&gt; 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BookAuthors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 { </a:t>
            </a:r>
            <a:r>
              <a:rPr lang="en-US" sz="1200" dirty="0">
                <a:solidFill>
                  <a:srgbClr val="0000FF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get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; </a:t>
            </a:r>
            <a:r>
              <a:rPr lang="en-US" sz="1200" dirty="0">
                <a:solidFill>
                  <a:srgbClr val="0000FF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set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; }</a:t>
            </a:r>
          </a:p>
          <a:p>
            <a:r>
              <a:rPr lang="en-CA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CA" sz="1200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AC8EFD66-F598-460E-8B9F-1C771F038B75}"/>
              </a:ext>
            </a:extLst>
          </p:cNvPr>
          <p:cNvSpPr txBox="1"/>
          <p:nvPr/>
        </p:nvSpPr>
        <p:spPr>
          <a:xfrm>
            <a:off x="94488" y="4036874"/>
            <a:ext cx="5247409" cy="1938992"/>
          </a:xfrm>
          <a:prstGeom prst="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r>
              <a:rPr lang="en-CA" sz="12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CA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2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CA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200" dirty="0">
                <a:solidFill>
                  <a:srgbClr val="2B91AF"/>
                </a:solidFill>
                <a:latin typeface="Consolas" panose="020B0609020204030204" pitchFamily="49" charset="0"/>
              </a:rPr>
              <a:t>Author</a:t>
            </a:r>
            <a:endParaRPr lang="en-CA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CA" sz="12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CA" sz="1200" dirty="0">
                <a:solidFill>
                  <a:srgbClr val="000000"/>
                </a:solidFill>
                <a:latin typeface="Consolas" panose="020B0609020204030204" pitchFamily="49" charset="0"/>
              </a:rPr>
              <a:t>  [Key]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Id {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get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set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r>
              <a:rPr lang="en-CA" sz="12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FirstName {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get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set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  public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LastName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{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get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set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endParaRPr lang="en-CA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B050"/>
                </a:solidFill>
                <a:latin typeface="Consolas" panose="020B0609020204030204" pitchFamily="49" charset="0"/>
              </a:rPr>
              <a:t>// </a:t>
            </a:r>
            <a:r>
              <a:rPr lang="en-US" sz="1200" dirty="0" err="1">
                <a:solidFill>
                  <a:srgbClr val="00B050"/>
                </a:solidFill>
                <a:latin typeface="Consolas" panose="020B0609020204030204" pitchFamily="49" charset="0"/>
              </a:rPr>
              <a:t>Propriété</a:t>
            </a:r>
            <a:r>
              <a:rPr lang="en-US" sz="1200" dirty="0">
                <a:solidFill>
                  <a:srgbClr val="00B050"/>
                </a:solidFill>
                <a:latin typeface="Consolas" panose="020B0609020204030204" pitchFamily="49" charset="0"/>
              </a:rPr>
              <a:t> de navigation</a:t>
            </a:r>
            <a:endParaRPr lang="en-CA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  </a:t>
            </a:r>
            <a:r>
              <a:rPr lang="en-US" sz="1200" dirty="0">
                <a:solidFill>
                  <a:srgbClr val="0000FF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public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ICollection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&lt;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BookAuthor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&gt; 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BookAuthors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 { </a:t>
            </a:r>
            <a:r>
              <a:rPr lang="en-US" sz="1200" dirty="0">
                <a:solidFill>
                  <a:srgbClr val="0000FF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get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; </a:t>
            </a:r>
            <a:r>
              <a:rPr lang="en-US" sz="1200" dirty="0">
                <a:solidFill>
                  <a:srgbClr val="0000FF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set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; }</a:t>
            </a:r>
          </a:p>
          <a:p>
            <a:r>
              <a:rPr lang="en-CA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CA" sz="1200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E79956C1-8C8F-48FF-BF0C-98B83E02FBFF}"/>
              </a:ext>
            </a:extLst>
          </p:cNvPr>
          <p:cNvSpPr txBox="1"/>
          <p:nvPr/>
        </p:nvSpPr>
        <p:spPr>
          <a:xfrm>
            <a:off x="5464648" y="2240202"/>
            <a:ext cx="3592762" cy="2492990"/>
          </a:xfrm>
          <a:prstGeom prst="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r>
              <a:rPr lang="en-CA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2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CA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2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CA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200" dirty="0" err="1">
                <a:solidFill>
                  <a:srgbClr val="2B91AF"/>
                </a:solidFill>
                <a:latin typeface="Consolas" panose="020B0609020204030204" pitchFamily="49" charset="0"/>
              </a:rPr>
              <a:t>BookAuthor</a:t>
            </a:r>
            <a:endParaRPr lang="en-CA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CA" sz="12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CA" sz="1200" dirty="0">
                <a:solidFill>
                  <a:srgbClr val="008000"/>
                </a:solidFill>
                <a:latin typeface="Consolas" panose="020B0609020204030204" pitchFamily="49" charset="0"/>
              </a:rPr>
              <a:t>  //[Key]</a:t>
            </a:r>
            <a:endParaRPr lang="en-CA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CA" sz="1200" dirty="0">
                <a:solidFill>
                  <a:srgbClr val="000000"/>
                </a:solidFill>
                <a:latin typeface="Consolas" panose="020B0609020204030204" pitchFamily="49" charset="0"/>
              </a:rPr>
              <a:t>  [</a:t>
            </a:r>
            <a:r>
              <a:rPr lang="en-CA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ForeignKey</a:t>
            </a:r>
            <a:r>
              <a:rPr lang="en-CA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200" dirty="0">
                <a:solidFill>
                  <a:srgbClr val="A31515"/>
                </a:solidFill>
                <a:latin typeface="Consolas" panose="020B0609020204030204" pitchFamily="49" charset="0"/>
              </a:rPr>
              <a:t>"Book"</a:t>
            </a:r>
            <a:r>
              <a:rPr lang="en-CA" sz="1200" dirty="0">
                <a:solidFill>
                  <a:srgbClr val="000000"/>
                </a:solidFill>
                <a:latin typeface="Consolas" panose="020B0609020204030204" pitchFamily="49" charset="0"/>
              </a:rPr>
              <a:t>)]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Book_Id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{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get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set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r>
              <a:rPr lang="en-CA" sz="12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CA" sz="1200" dirty="0">
                <a:solidFill>
                  <a:srgbClr val="008000"/>
                </a:solidFill>
                <a:latin typeface="Consolas" panose="020B0609020204030204" pitchFamily="49" charset="0"/>
              </a:rPr>
              <a:t>//[Key]</a:t>
            </a:r>
            <a:endParaRPr lang="en-CA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CA" sz="1200" dirty="0">
                <a:solidFill>
                  <a:srgbClr val="000000"/>
                </a:solidFill>
                <a:latin typeface="Consolas" panose="020B0609020204030204" pitchFamily="49" charset="0"/>
              </a:rPr>
              <a:t>  [</a:t>
            </a:r>
            <a:r>
              <a:rPr lang="en-CA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ForeignKey</a:t>
            </a:r>
            <a:r>
              <a:rPr lang="en-CA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200" dirty="0">
                <a:solidFill>
                  <a:srgbClr val="A31515"/>
                </a:solidFill>
                <a:latin typeface="Consolas" panose="020B0609020204030204" pitchFamily="49" charset="0"/>
              </a:rPr>
              <a:t>"Author"</a:t>
            </a:r>
            <a:r>
              <a:rPr lang="en-CA" sz="1200" dirty="0">
                <a:solidFill>
                  <a:srgbClr val="000000"/>
                </a:solidFill>
                <a:latin typeface="Consolas" panose="020B0609020204030204" pitchFamily="49" charset="0"/>
              </a:rPr>
              <a:t>)]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Author_Id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{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get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set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endParaRPr lang="en-US" sz="1200" dirty="0">
              <a:solidFill>
                <a:srgbClr val="00B05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B050"/>
                </a:solidFill>
                <a:latin typeface="Consolas" panose="020B0609020204030204" pitchFamily="49" charset="0"/>
              </a:rPr>
              <a:t> // </a:t>
            </a:r>
            <a:r>
              <a:rPr lang="en-US" sz="1200" dirty="0" err="1">
                <a:solidFill>
                  <a:srgbClr val="00B050"/>
                </a:solidFill>
                <a:latin typeface="Consolas" panose="020B0609020204030204" pitchFamily="49" charset="0"/>
              </a:rPr>
              <a:t>Propriétés</a:t>
            </a:r>
            <a:r>
              <a:rPr lang="en-US" sz="1200" dirty="0">
                <a:solidFill>
                  <a:srgbClr val="00B050"/>
                </a:solidFill>
                <a:latin typeface="Consolas" panose="020B0609020204030204" pitchFamily="49" charset="0"/>
              </a:rPr>
              <a:t> de navigation</a:t>
            </a:r>
            <a:endParaRPr lang="en-CA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200" dirty="0">
                <a:solidFill>
                  <a:srgbClr val="0000FF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public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 Book 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Book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 { </a:t>
            </a:r>
            <a:r>
              <a:rPr lang="en-US" sz="1200" dirty="0">
                <a:solidFill>
                  <a:srgbClr val="0000FF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get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; </a:t>
            </a:r>
            <a:r>
              <a:rPr lang="en-US" sz="1200" dirty="0">
                <a:solidFill>
                  <a:srgbClr val="0000FF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set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; }</a:t>
            </a:r>
          </a:p>
          <a:p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  </a:t>
            </a:r>
            <a:r>
              <a:rPr lang="en-US" sz="1200" dirty="0">
                <a:solidFill>
                  <a:srgbClr val="0000FF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public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 Author 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Author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 { </a:t>
            </a:r>
            <a:r>
              <a:rPr lang="en-US" sz="1200" dirty="0">
                <a:solidFill>
                  <a:srgbClr val="0000FF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get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; </a:t>
            </a:r>
            <a:r>
              <a:rPr lang="en-US" sz="1200" dirty="0">
                <a:solidFill>
                  <a:srgbClr val="0000FF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set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; }</a:t>
            </a:r>
          </a:p>
          <a:p>
            <a:r>
              <a:rPr lang="en-CA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CA" sz="1200" dirty="0"/>
          </a:p>
        </p:txBody>
      </p:sp>
    </p:spTree>
    <p:extLst>
      <p:ext uri="{BB962C8B-B14F-4D97-AF65-F5344CB8AC3E}">
        <p14:creationId xmlns:p14="http://schemas.microsoft.com/office/powerpoint/2010/main" val="2503246954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3W6">
  <a:themeElements>
    <a:clrScheme name="Rétrospective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étrospectiv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étrospective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ème3W6" id="{413552DC-061D-4F94-BF27-F514C7978256}" vid="{DF3853F0-5ECB-4D6F-9DBD-F0DDB9BEC25F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54AEAE9FD62D747A26A546E5B1B5735" ma:contentTypeVersion="7" ma:contentTypeDescription="Crée un document." ma:contentTypeScope="" ma:versionID="43b763fe9aa20b7a2976a5e019d82dbf">
  <xsd:schema xmlns:xsd="http://www.w3.org/2001/XMLSchema" xmlns:xs="http://www.w3.org/2001/XMLSchema" xmlns:p="http://schemas.microsoft.com/office/2006/metadata/properties" xmlns:ns2="071933db-0376-4694-9786-b56cb37c4ec2" targetNamespace="http://schemas.microsoft.com/office/2006/metadata/properties" ma:root="true" ma:fieldsID="d5c90ae6c1ec6ed317c9f5feddaf7a33" ns2:_="">
    <xsd:import namespace="071933db-0376-4694-9786-b56cb37c4ec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71933db-0376-4694-9786-b56cb37c4ec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5FD25DA4-AC93-4FE5-A2E2-C2EF8CB17890}">
  <ds:schemaRefs>
    <ds:schemaRef ds:uri="http://schemas.microsoft.com/office/2006/metadata/contentType"/>
    <ds:schemaRef ds:uri="http://schemas.microsoft.com/office/2006/metadata/properties/metaAttributes"/>
    <ds:schemaRef ds:uri="http://www.w3.org/2000/xmlns/"/>
    <ds:schemaRef ds:uri="http://www.w3.org/2001/XMLSchema"/>
    <ds:schemaRef ds:uri="071933db-0376-4694-9786-b56cb37c4ec2"/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91A922B-74C7-4939-A3DD-C9A29B56E83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E84D47C-7731-41BC-8F7C-8948F8E8A031}">
  <ds:schemaRefs>
    <ds:schemaRef ds:uri="071933db-0376-4694-9786-b56cb37c4ec2"/>
    <ds:schemaRef ds:uri="http://www.w3.org/XML/1998/namespace"/>
    <ds:schemaRef ds:uri="http://purl.org/dc/elements/1.1/"/>
    <ds:schemaRef ds:uri="http://schemas.openxmlformats.org/package/2006/metadata/core-properties"/>
    <ds:schemaRef ds:uri="http://schemas.microsoft.com/office/2006/documentManagement/types"/>
    <ds:schemaRef ds:uri="http://purl.org/dc/terms/"/>
    <ds:schemaRef ds:uri="http://schemas.microsoft.com/office/infopath/2007/PartnerControls"/>
    <ds:schemaRef ds:uri="http://schemas.microsoft.com/office/2006/metadata/properties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Thème3W6</Template>
  <TotalTime>6824</TotalTime>
  <Words>1043</Words>
  <Application>Microsoft Office PowerPoint</Application>
  <PresentationFormat>Affichage à l'écran (4:3)</PresentationFormat>
  <Paragraphs>181</Paragraphs>
  <Slides>10</Slides>
  <Notes>1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10</vt:i4>
      </vt:variant>
    </vt:vector>
  </HeadingPairs>
  <TitlesOfParts>
    <vt:vector size="11" baseType="lpstr">
      <vt:lpstr>Thème3W6</vt:lpstr>
      <vt:lpstr>Programmation Web Transactionnelle</vt:lpstr>
      <vt:lpstr>Les relations et propriétés de navigation</vt:lpstr>
      <vt:lpstr>Propriétés de navigation</vt:lpstr>
      <vt:lpstr>Conventions</vt:lpstr>
      <vt:lpstr>Un à un (one to one)</vt:lpstr>
      <vt:lpstr>Un à un (one to one)</vt:lpstr>
      <vt:lpstr>Un à un (one to one)</vt:lpstr>
      <vt:lpstr>Un à plusieurs (one to many)</vt:lpstr>
      <vt:lpstr>Plusieurs à plusieurs (many to many)</vt:lpstr>
      <vt:lpstr>Depuis Net 6.0: String null interdit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PresenterMedia.com</dc:creator>
  <cp:lastModifiedBy>Turgeon Valérie</cp:lastModifiedBy>
  <cp:revision>192</cp:revision>
  <dcterms:created xsi:type="dcterms:W3CDTF">2012-04-23T14:57:20Z</dcterms:created>
  <dcterms:modified xsi:type="dcterms:W3CDTF">2023-09-12T20:10:27Z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0x010100354AEAE9FD62D747A26A546E5B1B5735</vt:lpwstr>
  </property>
</Properties>
</file>